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2"/>
  </p:notesMasterIdLst>
  <p:handoutMasterIdLst>
    <p:handoutMasterId r:id="rId53"/>
  </p:handoutMasterIdLst>
  <p:sldIdLst>
    <p:sldId id="487" r:id="rId2"/>
    <p:sldId id="488" r:id="rId3"/>
    <p:sldId id="516" r:id="rId4"/>
    <p:sldId id="517" r:id="rId5"/>
    <p:sldId id="518" r:id="rId6"/>
    <p:sldId id="519" r:id="rId7"/>
    <p:sldId id="520" r:id="rId8"/>
    <p:sldId id="521" r:id="rId9"/>
    <p:sldId id="489" r:id="rId10"/>
    <p:sldId id="490" r:id="rId11"/>
    <p:sldId id="491" r:id="rId12"/>
    <p:sldId id="492" r:id="rId13"/>
    <p:sldId id="493" r:id="rId14"/>
    <p:sldId id="494" r:id="rId15"/>
    <p:sldId id="495" r:id="rId16"/>
    <p:sldId id="496" r:id="rId17"/>
    <p:sldId id="497" r:id="rId18"/>
    <p:sldId id="498" r:id="rId19"/>
    <p:sldId id="499" r:id="rId20"/>
    <p:sldId id="500" r:id="rId21"/>
    <p:sldId id="501" r:id="rId22"/>
    <p:sldId id="502" r:id="rId23"/>
    <p:sldId id="503" r:id="rId24"/>
    <p:sldId id="504" r:id="rId25"/>
    <p:sldId id="505" r:id="rId26"/>
    <p:sldId id="506" r:id="rId27"/>
    <p:sldId id="507" r:id="rId28"/>
    <p:sldId id="508" r:id="rId29"/>
    <p:sldId id="509" r:id="rId30"/>
    <p:sldId id="510" r:id="rId31"/>
    <p:sldId id="511" r:id="rId32"/>
    <p:sldId id="512" r:id="rId33"/>
    <p:sldId id="513" r:id="rId34"/>
    <p:sldId id="514" r:id="rId35"/>
    <p:sldId id="515" r:id="rId36"/>
    <p:sldId id="522" r:id="rId37"/>
    <p:sldId id="523" r:id="rId38"/>
    <p:sldId id="524" r:id="rId39"/>
    <p:sldId id="525" r:id="rId40"/>
    <p:sldId id="526" r:id="rId41"/>
    <p:sldId id="527" r:id="rId42"/>
    <p:sldId id="528" r:id="rId43"/>
    <p:sldId id="529" r:id="rId44"/>
    <p:sldId id="530" r:id="rId45"/>
    <p:sldId id="531" r:id="rId46"/>
    <p:sldId id="532" r:id="rId47"/>
    <p:sldId id="533" r:id="rId48"/>
    <p:sldId id="534" r:id="rId49"/>
    <p:sldId id="535" r:id="rId50"/>
    <p:sldId id="536" r:id="rId51"/>
  </p:sldIdLst>
  <p:sldSz cx="9144000" cy="6858000" type="screen4x3"/>
  <p:notesSz cx="7010400" cy="9296400"/>
  <p:defaultTextStyle>
    <a:defPPr>
      <a:defRPr lang="en-US"/>
    </a:defPPr>
    <a:lvl1pPr algn="r" rtl="0" fontAlgn="base">
      <a:spcBef>
        <a:spcPct val="0"/>
      </a:spcBef>
      <a:spcAft>
        <a:spcPct val="0"/>
      </a:spcAft>
      <a:defRPr u="sng" kern="1200">
        <a:solidFill>
          <a:schemeClr val="tx1"/>
        </a:solidFill>
        <a:latin typeface="Arial" charset="0"/>
        <a:ea typeface="+mn-ea"/>
        <a:cs typeface="+mn-cs"/>
      </a:defRPr>
    </a:lvl1pPr>
    <a:lvl2pPr marL="457200" algn="r" rtl="0" fontAlgn="base">
      <a:spcBef>
        <a:spcPct val="0"/>
      </a:spcBef>
      <a:spcAft>
        <a:spcPct val="0"/>
      </a:spcAft>
      <a:defRPr u="sng" kern="1200">
        <a:solidFill>
          <a:schemeClr val="tx1"/>
        </a:solidFill>
        <a:latin typeface="Arial" charset="0"/>
        <a:ea typeface="+mn-ea"/>
        <a:cs typeface="+mn-cs"/>
      </a:defRPr>
    </a:lvl2pPr>
    <a:lvl3pPr marL="914400" algn="r" rtl="0" fontAlgn="base">
      <a:spcBef>
        <a:spcPct val="0"/>
      </a:spcBef>
      <a:spcAft>
        <a:spcPct val="0"/>
      </a:spcAft>
      <a:defRPr u="sng" kern="1200">
        <a:solidFill>
          <a:schemeClr val="tx1"/>
        </a:solidFill>
        <a:latin typeface="Arial" charset="0"/>
        <a:ea typeface="+mn-ea"/>
        <a:cs typeface="+mn-cs"/>
      </a:defRPr>
    </a:lvl3pPr>
    <a:lvl4pPr marL="1371600" algn="r" rtl="0" fontAlgn="base">
      <a:spcBef>
        <a:spcPct val="0"/>
      </a:spcBef>
      <a:spcAft>
        <a:spcPct val="0"/>
      </a:spcAft>
      <a:defRPr u="sng" kern="1200">
        <a:solidFill>
          <a:schemeClr val="tx1"/>
        </a:solidFill>
        <a:latin typeface="Arial" charset="0"/>
        <a:ea typeface="+mn-ea"/>
        <a:cs typeface="+mn-cs"/>
      </a:defRPr>
    </a:lvl4pPr>
    <a:lvl5pPr marL="1828800" algn="r" rtl="0" fontAlgn="base">
      <a:spcBef>
        <a:spcPct val="0"/>
      </a:spcBef>
      <a:spcAft>
        <a:spcPct val="0"/>
      </a:spcAft>
      <a:defRPr u="sng" kern="1200">
        <a:solidFill>
          <a:schemeClr val="tx1"/>
        </a:solidFill>
        <a:latin typeface="Arial" charset="0"/>
        <a:ea typeface="+mn-ea"/>
        <a:cs typeface="+mn-cs"/>
      </a:defRPr>
    </a:lvl5pPr>
    <a:lvl6pPr marL="2286000" algn="l" defTabSz="914400" rtl="0" eaLnBrk="1" latinLnBrk="0" hangingPunct="1">
      <a:defRPr u="sng" kern="1200">
        <a:solidFill>
          <a:schemeClr val="tx1"/>
        </a:solidFill>
        <a:latin typeface="Arial" charset="0"/>
        <a:ea typeface="+mn-ea"/>
        <a:cs typeface="+mn-cs"/>
      </a:defRPr>
    </a:lvl6pPr>
    <a:lvl7pPr marL="2743200" algn="l" defTabSz="914400" rtl="0" eaLnBrk="1" latinLnBrk="0" hangingPunct="1">
      <a:defRPr u="sng" kern="1200">
        <a:solidFill>
          <a:schemeClr val="tx1"/>
        </a:solidFill>
        <a:latin typeface="Arial" charset="0"/>
        <a:ea typeface="+mn-ea"/>
        <a:cs typeface="+mn-cs"/>
      </a:defRPr>
    </a:lvl7pPr>
    <a:lvl8pPr marL="3200400" algn="l" defTabSz="914400" rtl="0" eaLnBrk="1" latinLnBrk="0" hangingPunct="1">
      <a:defRPr u="sng" kern="1200">
        <a:solidFill>
          <a:schemeClr val="tx1"/>
        </a:solidFill>
        <a:latin typeface="Arial" charset="0"/>
        <a:ea typeface="+mn-ea"/>
        <a:cs typeface="+mn-cs"/>
      </a:defRPr>
    </a:lvl8pPr>
    <a:lvl9pPr marL="3657600" algn="l" defTabSz="914400" rtl="0" eaLnBrk="1" latinLnBrk="0" hangingPunct="1">
      <a:defRPr u="sng"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onolens"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21" autoAdjust="0"/>
  </p:normalViewPr>
  <p:slideViewPr>
    <p:cSldViewPr snapToGrid="0">
      <p:cViewPr>
        <p:scale>
          <a:sx n="70" d="100"/>
          <a:sy n="70" d="100"/>
        </p:scale>
        <p:origin x="-1572" y="-480"/>
      </p:cViewPr>
      <p:guideLst>
        <p:guide orient="horz" pos="2160"/>
        <p:guide pos="37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1" d="100"/>
          <a:sy n="51" d="100"/>
        </p:scale>
        <p:origin x="-1812" y="-90"/>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1"/>
            <a:ext cx="3038145" cy="464205"/>
          </a:xfrm>
          <a:prstGeom prst="rect">
            <a:avLst/>
          </a:prstGeom>
          <a:noFill/>
          <a:ln w="9525">
            <a:noFill/>
            <a:miter lim="800000"/>
            <a:headEnd/>
            <a:tailEnd/>
          </a:ln>
          <a:effectLst/>
        </p:spPr>
        <p:txBody>
          <a:bodyPr vert="horz" wrap="square" lIns="93172" tIns="46586" rIns="93172" bIns="46586" numCol="1" anchor="t" anchorCtr="0" compatLnSpc="1">
            <a:prstTxWarp prst="textNoShape">
              <a:avLst/>
            </a:prstTxWarp>
          </a:bodyPr>
          <a:lstStyle>
            <a:lvl1pPr algn="l" defTabSz="931887">
              <a:defRPr sz="1300" u="none"/>
            </a:lvl1pPr>
          </a:lstStyle>
          <a:p>
            <a:endParaRPr lang="en-US" dirty="0"/>
          </a:p>
        </p:txBody>
      </p:sp>
      <p:sp>
        <p:nvSpPr>
          <p:cNvPr id="5123" name="Rectangle 3"/>
          <p:cNvSpPr>
            <a:spLocks noGrp="1" noChangeArrowheads="1"/>
          </p:cNvSpPr>
          <p:nvPr>
            <p:ph type="dt" idx="1"/>
          </p:nvPr>
        </p:nvSpPr>
        <p:spPr bwMode="auto">
          <a:xfrm>
            <a:off x="3970734" y="1"/>
            <a:ext cx="3038145" cy="464205"/>
          </a:xfrm>
          <a:prstGeom prst="rect">
            <a:avLst/>
          </a:prstGeom>
          <a:noFill/>
          <a:ln w="9525">
            <a:noFill/>
            <a:miter lim="800000"/>
            <a:headEnd/>
            <a:tailEnd/>
          </a:ln>
          <a:effectLst/>
        </p:spPr>
        <p:txBody>
          <a:bodyPr vert="horz" wrap="square" lIns="93172" tIns="46586" rIns="93172" bIns="46586" numCol="1" anchor="t" anchorCtr="0" compatLnSpc="1">
            <a:prstTxWarp prst="textNoShape">
              <a:avLst/>
            </a:prstTxWarp>
          </a:bodyPr>
          <a:lstStyle>
            <a:lvl1pPr defTabSz="931887">
              <a:defRPr sz="1300" u="none"/>
            </a:lvl1pPr>
          </a:lstStyle>
          <a:p>
            <a:endParaRPr lang="en-US" dirty="0"/>
          </a:p>
        </p:txBody>
      </p:sp>
      <p:sp>
        <p:nvSpPr>
          <p:cNvPr id="5124" name="Rectangle 4"/>
          <p:cNvSpPr>
            <a:spLocks noGrp="1" noRot="1" noChangeAspect="1" noChangeArrowheads="1" noTextEdit="1"/>
          </p:cNvSpPr>
          <p:nvPr>
            <p:ph type="sldImg" idx="2"/>
          </p:nvPr>
        </p:nvSpPr>
        <p:spPr bwMode="auto">
          <a:xfrm>
            <a:off x="1181100" y="698500"/>
            <a:ext cx="4648200" cy="348615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701345" y="4416099"/>
            <a:ext cx="5607711" cy="4182457"/>
          </a:xfrm>
          <a:prstGeom prst="rect">
            <a:avLst/>
          </a:prstGeom>
          <a:noFill/>
          <a:ln w="9525">
            <a:noFill/>
            <a:miter lim="800000"/>
            <a:headEnd/>
            <a:tailEnd/>
          </a:ln>
          <a:effectLst/>
        </p:spPr>
        <p:txBody>
          <a:bodyPr vert="horz" wrap="square" lIns="93172" tIns="46586" rIns="93172" bIns="4658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6" name="Rectangle 6"/>
          <p:cNvSpPr>
            <a:spLocks noGrp="1" noChangeArrowheads="1"/>
          </p:cNvSpPr>
          <p:nvPr>
            <p:ph type="ftr" sz="quarter" idx="4"/>
          </p:nvPr>
        </p:nvSpPr>
        <p:spPr bwMode="auto">
          <a:xfrm>
            <a:off x="0" y="8830659"/>
            <a:ext cx="3038145" cy="464205"/>
          </a:xfrm>
          <a:prstGeom prst="rect">
            <a:avLst/>
          </a:prstGeom>
          <a:noFill/>
          <a:ln w="9525">
            <a:noFill/>
            <a:miter lim="800000"/>
            <a:headEnd/>
            <a:tailEnd/>
          </a:ln>
          <a:effectLst/>
        </p:spPr>
        <p:txBody>
          <a:bodyPr vert="horz" wrap="square" lIns="93172" tIns="46586" rIns="93172" bIns="46586" numCol="1" anchor="b" anchorCtr="0" compatLnSpc="1">
            <a:prstTxWarp prst="textNoShape">
              <a:avLst/>
            </a:prstTxWarp>
          </a:bodyPr>
          <a:lstStyle>
            <a:lvl1pPr algn="l" defTabSz="931887">
              <a:defRPr sz="1300" u="none"/>
            </a:lvl1pPr>
          </a:lstStyle>
          <a:p>
            <a:endParaRPr lang="en-US" dirty="0"/>
          </a:p>
        </p:txBody>
      </p:sp>
      <p:sp>
        <p:nvSpPr>
          <p:cNvPr id="5127" name="Rectangle 7"/>
          <p:cNvSpPr>
            <a:spLocks noGrp="1" noChangeArrowheads="1"/>
          </p:cNvSpPr>
          <p:nvPr>
            <p:ph type="sldNum" sz="quarter" idx="5"/>
          </p:nvPr>
        </p:nvSpPr>
        <p:spPr bwMode="auto">
          <a:xfrm>
            <a:off x="3970734" y="8830659"/>
            <a:ext cx="3038145" cy="464205"/>
          </a:xfrm>
          <a:prstGeom prst="rect">
            <a:avLst/>
          </a:prstGeom>
          <a:noFill/>
          <a:ln w="9525">
            <a:noFill/>
            <a:miter lim="800000"/>
            <a:headEnd/>
            <a:tailEnd/>
          </a:ln>
          <a:effectLst/>
        </p:spPr>
        <p:txBody>
          <a:bodyPr vert="horz" wrap="square" lIns="93172" tIns="46586" rIns="93172" bIns="46586" numCol="1" anchor="b" anchorCtr="0" compatLnSpc="1">
            <a:prstTxWarp prst="textNoShape">
              <a:avLst/>
            </a:prstTxWarp>
          </a:bodyPr>
          <a:lstStyle>
            <a:lvl1pPr defTabSz="931887">
              <a:defRPr sz="1300" u="none"/>
            </a:lvl1pPr>
          </a:lstStyle>
          <a:p>
            <a:endParaRPr lang="en-US"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endParaRPr lang="en-US"/>
          </a:p>
        </p:txBody>
      </p:sp>
      <p:sp>
        <p:nvSpPr>
          <p:cNvPr id="208898" name="Rectangle 2"/>
          <p:cNvSpPr>
            <a:spLocks noGrp="1" noRot="1" noChangeAspect="1" noChangeArrowheads="1" noTextEdit="1"/>
          </p:cNvSpPr>
          <p:nvPr>
            <p:ph type="sldImg"/>
          </p:nvPr>
        </p:nvSpPr>
        <p:spPr>
          <a:ln/>
        </p:spPr>
      </p:sp>
      <p:sp>
        <p:nvSpPr>
          <p:cNvPr id="208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Rot="1" noChangeAspect="1" noChangeArrowheads="1" noTextEdit="1"/>
          </p:cNvSpPr>
          <p:nvPr>
            <p:ph type="sldImg"/>
          </p:nvPr>
        </p:nvSpPr>
        <p:spPr>
          <a:ln/>
        </p:spPr>
      </p:sp>
      <p:sp>
        <p:nvSpPr>
          <p:cNvPr id="51202" name="Rectangle 3"/>
          <p:cNvSpPr>
            <a:spLocks noGrp="1" noChangeArrowheads="1"/>
          </p:cNvSpPr>
          <p:nvPr>
            <p:ph type="body" idx="1"/>
          </p:nvPr>
        </p:nvSpPr>
        <p:spPr>
          <a:xfrm>
            <a:off x="935417" y="4415451"/>
            <a:ext cx="5139569" cy="4182701"/>
          </a:xfrm>
          <a:noFill/>
          <a:ln/>
        </p:spPr>
        <p:txBody>
          <a:bodyPr>
            <a:normAutofit fontScale="92500" lnSpcReduction="20000"/>
          </a:bodyPr>
          <a:lstStyle/>
          <a:p>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Rot="1" noChangeAspect="1" noChangeArrowheads="1" noTextEdit="1"/>
          </p:cNvSpPr>
          <p:nvPr>
            <p:ph type="sldImg"/>
          </p:nvPr>
        </p:nvSpPr>
        <p:spPr>
          <a:ln/>
        </p:spPr>
      </p:sp>
      <p:sp>
        <p:nvSpPr>
          <p:cNvPr id="53250" name="Rectangle 3"/>
          <p:cNvSpPr>
            <a:spLocks noGrp="1" noChangeArrowheads="1"/>
          </p:cNvSpPr>
          <p:nvPr>
            <p:ph type="body" idx="1"/>
          </p:nvPr>
        </p:nvSpPr>
        <p:spPr>
          <a:xfrm>
            <a:off x="935417" y="4415451"/>
            <a:ext cx="5139569" cy="4182701"/>
          </a:xfrm>
          <a:noFill/>
          <a:ln/>
        </p:spPr>
        <p:txBody>
          <a:bodyPr>
            <a:normAutofit fontScale="92500" lnSpcReduction="20000"/>
          </a:bodyPr>
          <a:lstStyle/>
          <a:p>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Rot="1" noChangeAspect="1" noChangeArrowheads="1" noTextEdit="1"/>
          </p:cNvSpPr>
          <p:nvPr>
            <p:ph type="sldImg"/>
          </p:nvPr>
        </p:nvSpPr>
        <p:spPr>
          <a:ln/>
        </p:spPr>
      </p:sp>
      <p:sp>
        <p:nvSpPr>
          <p:cNvPr id="55298" name="Rectangle 3"/>
          <p:cNvSpPr>
            <a:spLocks noGrp="1" noChangeArrowheads="1"/>
          </p:cNvSpPr>
          <p:nvPr>
            <p:ph type="body" idx="1"/>
          </p:nvPr>
        </p:nvSpPr>
        <p:spPr>
          <a:xfrm>
            <a:off x="935417" y="4415451"/>
            <a:ext cx="5139569" cy="4182701"/>
          </a:xfrm>
          <a:noFill/>
          <a:ln/>
        </p:spPr>
        <p:txBody>
          <a:bodyPr>
            <a:normAutofit fontScale="92500" lnSpcReduction="20000"/>
          </a:bodyPr>
          <a:lstStyle/>
          <a:p>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endParaRPr lang="en-US"/>
          </a:p>
        </p:txBody>
      </p:sp>
      <p:sp>
        <p:nvSpPr>
          <p:cNvPr id="10242" name="Rectangle 7"/>
          <p:cNvSpPr txBox="1">
            <a:spLocks noGrp="1" noChangeArrowheads="1"/>
          </p:cNvSpPr>
          <p:nvPr/>
        </p:nvSpPr>
        <p:spPr bwMode="auto">
          <a:xfrm>
            <a:off x="3973369" y="8831264"/>
            <a:ext cx="3037031" cy="465137"/>
          </a:xfrm>
          <a:prstGeom prst="rect">
            <a:avLst/>
          </a:prstGeom>
          <a:noFill/>
          <a:ln w="9525">
            <a:noFill/>
            <a:miter lim="800000"/>
            <a:headEnd/>
            <a:tailEnd/>
          </a:ln>
        </p:spPr>
        <p:txBody>
          <a:bodyPr lIns="93164" tIns="46581" rIns="93164" bIns="46581" anchor="b"/>
          <a:lstStyle/>
          <a:p>
            <a:pPr algn="r" defTabSz="931863" eaLnBrk="0" hangingPunct="0"/>
            <a:endParaRPr 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xfrm>
            <a:off x="934721" y="4416426"/>
            <a:ext cx="5140960" cy="4183063"/>
          </a:xfrm>
        </p:spPr>
        <p:txBody>
          <a:bodyPr lIns="93164" tIns="46581" rIns="93164" bIns="46581"/>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4099" name="Rectangle 3"/>
          <p:cNvSpPr>
            <a:spLocks noGrp="1" noChangeArrowheads="1"/>
          </p:cNvSpPr>
          <p:nvPr>
            <p:ph type="subTitle" idx="1"/>
          </p:nvPr>
        </p:nvSpPr>
        <p:spPr>
          <a:xfrm>
            <a:off x="1371600" y="3886200"/>
            <a:ext cx="6400800" cy="1752600"/>
          </a:xfrm>
        </p:spPr>
        <p:txBody>
          <a:bodyPr/>
          <a:lstStyle>
            <a:lvl1pPr algn="ctr">
              <a:defRPr/>
            </a:lvl1pPr>
          </a:lstStyle>
          <a:p>
            <a:r>
              <a:rPr lang="en-US"/>
              <a:t>Click to edit Master subtitle style</a:t>
            </a:r>
          </a:p>
        </p:txBody>
      </p:sp>
      <p:sp>
        <p:nvSpPr>
          <p:cNvPr id="4100" name="Rectangle 4"/>
          <p:cNvSpPr>
            <a:spLocks noGrp="1" noChangeArrowheads="1"/>
          </p:cNvSpPr>
          <p:nvPr>
            <p:ph type="dt" sz="half" idx="2"/>
          </p:nvPr>
        </p:nvSpPr>
        <p:spPr/>
        <p:txBody>
          <a:bodyPr/>
          <a:lstStyle>
            <a:lvl1pPr>
              <a:defRPr/>
            </a:lvl1pPr>
          </a:lstStyle>
          <a:p>
            <a:endParaRPr lang="en-US" dirty="0"/>
          </a:p>
        </p:txBody>
      </p:sp>
      <p:sp>
        <p:nvSpPr>
          <p:cNvPr id="4101" name="Rectangle 5"/>
          <p:cNvSpPr>
            <a:spLocks noGrp="1" noChangeArrowheads="1"/>
          </p:cNvSpPr>
          <p:nvPr>
            <p:ph type="ftr" sz="quarter" idx="3"/>
          </p:nvPr>
        </p:nvSpPr>
        <p:spPr>
          <a:xfrm>
            <a:off x="3124200" y="6245225"/>
            <a:ext cx="2895600" cy="476250"/>
          </a:xfrm>
        </p:spPr>
        <p:txBody>
          <a:bodyPr/>
          <a:lstStyle>
            <a:lvl1pPr>
              <a:defRPr/>
            </a:lvl1pPr>
          </a:lstStyle>
          <a:p>
            <a:endParaRPr lang="en-US" dirty="0"/>
          </a:p>
        </p:txBody>
      </p:sp>
      <p:sp>
        <p:nvSpPr>
          <p:cNvPr id="4102" name="Rectangle 6"/>
          <p:cNvSpPr>
            <a:spLocks noGrp="1" noChangeArrowheads="1"/>
          </p:cNvSpPr>
          <p:nvPr>
            <p:ph type="sldNum" sz="quarter" idx="4"/>
          </p:nvPr>
        </p:nvSpPr>
        <p:spPr>
          <a:xfrm>
            <a:off x="6553200" y="6245225"/>
            <a:ext cx="2133600" cy="476250"/>
          </a:xfrm>
        </p:spPr>
        <p:txBody>
          <a:bodyPr/>
          <a:lstStyle>
            <a:lvl1pPr>
              <a:defRPr/>
            </a:lvl1p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1E076C9F-A39B-43ED-8841-F192B35600A8}" type="slidenum">
              <a:rPr lang="en-US"/>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98438"/>
            <a:ext cx="2057400" cy="5927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98438"/>
            <a:ext cx="6019800" cy="59277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30F162BD-3EEB-4957-944D-4F7C6ABDDE0E}" type="slidenum">
              <a:rPr lang="en-US"/>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endParaRPr lang="en-US"/>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B498C1CD-C363-4A20-BC85-1BA8ACF2E94B}"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3546143" y="6187270"/>
            <a:ext cx="2133600" cy="476250"/>
          </a:xfrm>
        </p:spPr>
        <p:txBody>
          <a:bodyPr/>
          <a:lstStyle>
            <a:lvl1pPr algn="ctr">
              <a:defRPr/>
            </a:lvl1pPr>
          </a:lstStyle>
          <a:p>
            <a:fld id="{594F00E0-4F2D-4BAA-ACEA-CF8AF6E854DA}"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5E5CC913-0894-4822-BF8D-0E990E6A3AA9}" type="slidenum">
              <a:rPr lang="en-US"/>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19200"/>
            <a:ext cx="4038600" cy="4906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4038600" cy="4906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076D85BB-A723-453F-86C5-47C813461E26}" type="slidenum">
              <a:rPr lang="en-US"/>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27E2E65C-C17F-43CB-8D5A-ED37C08B3169}" type="slidenum">
              <a:rPr lang="en-US"/>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910408DC-8D4B-4AEA-9E9F-E5251CCFB071}" type="slidenum">
              <a:rPr lang="en-US"/>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F431C70A-72D5-4C6F-8F98-1728E7C5DEAF}" type="slidenum">
              <a:rPr lang="en-US"/>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C181271E-7A54-41A8-B702-2BF07E18579D}" type="slidenum">
              <a:rPr lang="en-US"/>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229718EB-0FFB-4C0D-B814-FBE17F7F510D}" type="slidenum">
              <a:rPr lang="en-US"/>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198438"/>
            <a:ext cx="8229600" cy="8683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219200"/>
            <a:ext cx="8229600" cy="4906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u="none"/>
            </a:lvl1pPr>
          </a:lstStyle>
          <a:p>
            <a:endParaRPr lang="en-US" dirty="0"/>
          </a:p>
        </p:txBody>
      </p:sp>
      <p:sp>
        <p:nvSpPr>
          <p:cNvPr id="1029" name="Rectangle 5"/>
          <p:cNvSpPr>
            <a:spLocks noGrp="1" noChangeArrowheads="1"/>
          </p:cNvSpPr>
          <p:nvPr>
            <p:ph type="ftr" sz="quarter" idx="3"/>
          </p:nvPr>
        </p:nvSpPr>
        <p:spPr bwMode="auto">
          <a:xfrm>
            <a:off x="57785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u="none"/>
            </a:lvl1pPr>
          </a:lstStyle>
          <a:p>
            <a:endParaRPr lang="en-US" dirty="0"/>
          </a:p>
        </p:txBody>
      </p:sp>
      <p:sp>
        <p:nvSpPr>
          <p:cNvPr id="1030" name="Rectangle 6"/>
          <p:cNvSpPr>
            <a:spLocks noGrp="1" noChangeArrowheads="1"/>
          </p:cNvSpPr>
          <p:nvPr>
            <p:ph type="sldNum" sz="quarter" idx="4"/>
          </p:nvPr>
        </p:nvSpPr>
        <p:spPr bwMode="auto">
          <a:xfrm>
            <a:off x="2590800" y="66103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u="none"/>
            </a:lvl1pPr>
          </a:lstStyle>
          <a:p>
            <a:fld id="{5672C5EC-FC10-4035-AFDA-91EC7CE77935}" type="slidenum">
              <a:rPr lang="en-US"/>
              <a:pPr/>
              <a:t>‹#›</a:t>
            </a:fld>
            <a:endParaRPr lang="en-US" dirty="0"/>
          </a:p>
        </p:txBody>
      </p:sp>
      <p:sp>
        <p:nvSpPr>
          <p:cNvPr id="1031" name="Line 7"/>
          <p:cNvSpPr>
            <a:spLocks noChangeShapeType="1"/>
          </p:cNvSpPr>
          <p:nvPr userDrawn="1"/>
        </p:nvSpPr>
        <p:spPr bwMode="auto">
          <a:xfrm>
            <a:off x="457200" y="1143000"/>
            <a:ext cx="8229600" cy="0"/>
          </a:xfrm>
          <a:prstGeom prst="line">
            <a:avLst/>
          </a:prstGeom>
          <a:noFill/>
          <a:ln w="38100" cmpd="dbl">
            <a:solidFill>
              <a:schemeClr val="tx1"/>
            </a:solidFill>
            <a:round/>
            <a:headEnd/>
            <a:tailEnd/>
          </a:ln>
          <a:effectLst/>
        </p:spPr>
        <p:txBody>
          <a:bodyPr/>
          <a:lstStyle/>
          <a:p>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rtl="0" fontAlgn="base">
        <a:spcBef>
          <a:spcPct val="0"/>
        </a:spcBef>
        <a:spcAft>
          <a:spcPct val="0"/>
        </a:spcAft>
        <a:defRPr sz="2000" b="1">
          <a:solidFill>
            <a:schemeClr val="tx2"/>
          </a:solidFill>
          <a:latin typeface="+mj-lt"/>
          <a:ea typeface="+mj-ea"/>
          <a:cs typeface="+mj-cs"/>
        </a:defRPr>
      </a:lvl1pPr>
      <a:lvl2pPr algn="l" rtl="0" fontAlgn="base">
        <a:spcBef>
          <a:spcPct val="0"/>
        </a:spcBef>
        <a:spcAft>
          <a:spcPct val="0"/>
        </a:spcAft>
        <a:defRPr sz="2000" b="1">
          <a:solidFill>
            <a:schemeClr val="tx2"/>
          </a:solidFill>
          <a:latin typeface="Arial" charset="0"/>
        </a:defRPr>
      </a:lvl2pPr>
      <a:lvl3pPr algn="l" rtl="0" fontAlgn="base">
        <a:spcBef>
          <a:spcPct val="0"/>
        </a:spcBef>
        <a:spcAft>
          <a:spcPct val="0"/>
        </a:spcAft>
        <a:defRPr sz="2000" b="1">
          <a:solidFill>
            <a:schemeClr val="tx2"/>
          </a:solidFill>
          <a:latin typeface="Arial" charset="0"/>
        </a:defRPr>
      </a:lvl3pPr>
      <a:lvl4pPr algn="l" rtl="0" fontAlgn="base">
        <a:spcBef>
          <a:spcPct val="0"/>
        </a:spcBef>
        <a:spcAft>
          <a:spcPct val="0"/>
        </a:spcAft>
        <a:defRPr sz="2000" b="1">
          <a:solidFill>
            <a:schemeClr val="tx2"/>
          </a:solidFill>
          <a:latin typeface="Arial" charset="0"/>
        </a:defRPr>
      </a:lvl4pPr>
      <a:lvl5pPr algn="l" rtl="0" fontAlgn="base">
        <a:spcBef>
          <a:spcPct val="0"/>
        </a:spcBef>
        <a:spcAft>
          <a:spcPct val="0"/>
        </a:spcAft>
        <a:defRPr sz="2000" b="1">
          <a:solidFill>
            <a:schemeClr val="tx2"/>
          </a:solidFill>
          <a:latin typeface="Arial" charset="0"/>
        </a:defRPr>
      </a:lvl5pPr>
      <a:lvl6pPr marL="457200" algn="l" rtl="0" fontAlgn="base">
        <a:spcBef>
          <a:spcPct val="0"/>
        </a:spcBef>
        <a:spcAft>
          <a:spcPct val="0"/>
        </a:spcAft>
        <a:defRPr sz="2000" b="1">
          <a:solidFill>
            <a:schemeClr val="tx2"/>
          </a:solidFill>
          <a:latin typeface="Arial" charset="0"/>
        </a:defRPr>
      </a:lvl6pPr>
      <a:lvl7pPr marL="914400" algn="l" rtl="0" fontAlgn="base">
        <a:spcBef>
          <a:spcPct val="0"/>
        </a:spcBef>
        <a:spcAft>
          <a:spcPct val="0"/>
        </a:spcAft>
        <a:defRPr sz="2000" b="1">
          <a:solidFill>
            <a:schemeClr val="tx2"/>
          </a:solidFill>
          <a:latin typeface="Arial" charset="0"/>
        </a:defRPr>
      </a:lvl7pPr>
      <a:lvl8pPr marL="1371600" algn="l" rtl="0" fontAlgn="base">
        <a:spcBef>
          <a:spcPct val="0"/>
        </a:spcBef>
        <a:spcAft>
          <a:spcPct val="0"/>
        </a:spcAft>
        <a:defRPr sz="2000" b="1">
          <a:solidFill>
            <a:schemeClr val="tx2"/>
          </a:solidFill>
          <a:latin typeface="Arial" charset="0"/>
        </a:defRPr>
      </a:lvl8pPr>
      <a:lvl9pPr marL="1828800" algn="l" rtl="0" fontAlgn="base">
        <a:spcBef>
          <a:spcPct val="0"/>
        </a:spcBef>
        <a:spcAft>
          <a:spcPct val="0"/>
        </a:spcAft>
        <a:defRPr sz="2000" b="1">
          <a:solidFill>
            <a:schemeClr val="tx2"/>
          </a:solidFill>
          <a:latin typeface="Arial" charset="0"/>
        </a:defRPr>
      </a:lvl9pPr>
    </p:titleStyle>
    <p:bodyStyle>
      <a:lvl1pPr algn="l" rtl="0" fontAlgn="base">
        <a:spcBef>
          <a:spcPct val="20000"/>
        </a:spcBef>
        <a:spcAft>
          <a:spcPct val="0"/>
        </a:spcAft>
        <a:defRPr sz="20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0"/>
          <p:cNvSpPr>
            <a:spLocks noGrp="1" noChangeArrowheads="1"/>
          </p:cNvSpPr>
          <p:nvPr>
            <p:ph type="ctrTitle"/>
          </p:nvPr>
        </p:nvSpPr>
        <p:spPr>
          <a:xfrm>
            <a:off x="744279" y="450273"/>
            <a:ext cx="7286256" cy="1378527"/>
          </a:xfrm>
        </p:spPr>
        <p:txBody>
          <a:bodyPr>
            <a:normAutofit/>
          </a:bodyPr>
          <a:lstStyle/>
          <a:p>
            <a:pPr algn="ctr"/>
            <a:r>
              <a:rPr lang="en-US" sz="3600" dirty="0" err="1" smtClean="0"/>
              <a:t>FBA</a:t>
            </a:r>
            <a:r>
              <a:rPr lang="en-US" sz="3600" dirty="0" smtClean="0"/>
              <a:t> Insurance Tax Seminar</a:t>
            </a:r>
          </a:p>
        </p:txBody>
      </p:sp>
      <p:sp>
        <p:nvSpPr>
          <p:cNvPr id="6147" name="Rectangle 21"/>
          <p:cNvSpPr>
            <a:spLocks noGrp="1" noChangeArrowheads="1"/>
          </p:cNvSpPr>
          <p:nvPr>
            <p:ph type="subTitle" idx="1"/>
          </p:nvPr>
        </p:nvSpPr>
        <p:spPr>
          <a:xfrm>
            <a:off x="779721" y="1842437"/>
            <a:ext cx="7194698" cy="1305903"/>
          </a:xfrm>
        </p:spPr>
        <p:txBody>
          <a:bodyPr>
            <a:normAutofit/>
          </a:bodyPr>
          <a:lstStyle/>
          <a:p>
            <a:r>
              <a:rPr lang="en-US" sz="2800" dirty="0" smtClean="0"/>
              <a:t>Primer on Restrictions Affecting Utilization of Loss Carryovers</a:t>
            </a:r>
            <a:endParaRPr lang="en-US" sz="2800" b="1" dirty="0" smtClean="0"/>
          </a:p>
          <a:p>
            <a:r>
              <a:rPr lang="en-US" sz="1800" dirty="0" smtClean="0"/>
              <a:t>May 31, 2012</a:t>
            </a:r>
          </a:p>
          <a:p>
            <a:pPr eaLnBrk="1" hangingPunct="1"/>
            <a:endParaRPr lang="en-US" sz="2200" b="1" dirty="0" smtClean="0"/>
          </a:p>
        </p:txBody>
      </p:sp>
      <p:sp>
        <p:nvSpPr>
          <p:cNvPr id="7" name="TextBox 6"/>
          <p:cNvSpPr txBox="1"/>
          <p:nvPr/>
        </p:nvSpPr>
        <p:spPr>
          <a:xfrm>
            <a:off x="1090270" y="3483472"/>
            <a:ext cx="2963116" cy="1069923"/>
          </a:xfrm>
          <a:prstGeom prst="rect">
            <a:avLst/>
          </a:prstGeom>
          <a:noFill/>
        </p:spPr>
        <p:txBody>
          <a:bodyPr wrap="square" lIns="84216" tIns="42108" rIns="84216" bIns="42108" rtlCol="0">
            <a:spAutoFit/>
          </a:bodyPr>
          <a:lstStyle/>
          <a:p>
            <a:pPr algn="ctr"/>
            <a:r>
              <a:rPr lang="en-US" sz="1600" u="none" dirty="0" smtClean="0"/>
              <a:t>Moderator</a:t>
            </a:r>
            <a:r>
              <a:rPr lang="en-US" sz="1600" dirty="0" smtClean="0"/>
              <a:t/>
            </a:r>
            <a:br>
              <a:rPr lang="en-US" sz="1600" dirty="0" smtClean="0"/>
            </a:br>
            <a:r>
              <a:rPr lang="en-US" sz="1600" u="none" dirty="0" smtClean="0"/>
              <a:t>James R. Barry</a:t>
            </a:r>
          </a:p>
          <a:p>
            <a:pPr algn="ctr"/>
            <a:r>
              <a:rPr lang="en-US" sz="1600" u="none" dirty="0" smtClean="0"/>
              <a:t>Mayer Brown LLP</a:t>
            </a:r>
          </a:p>
          <a:p>
            <a:pPr algn="ctr"/>
            <a:r>
              <a:rPr lang="en-US" sz="1600" u="none" dirty="0" smtClean="0"/>
              <a:t>Chicago, Illinois</a:t>
            </a:r>
            <a:endParaRPr lang="en-US" sz="1600" u="none" dirty="0"/>
          </a:p>
        </p:txBody>
      </p:sp>
      <p:sp>
        <p:nvSpPr>
          <p:cNvPr id="8" name="TextBox 7"/>
          <p:cNvSpPr txBox="1"/>
          <p:nvPr/>
        </p:nvSpPr>
        <p:spPr>
          <a:xfrm>
            <a:off x="1924334" y="6338455"/>
            <a:ext cx="5295331" cy="362037"/>
          </a:xfrm>
          <a:prstGeom prst="rect">
            <a:avLst/>
          </a:prstGeom>
          <a:noFill/>
        </p:spPr>
        <p:txBody>
          <a:bodyPr wrap="square" lIns="84216" tIns="42108" rIns="84216" bIns="42108" rtlCol="0">
            <a:spAutoFit/>
          </a:bodyPr>
          <a:lstStyle/>
          <a:p>
            <a:pPr algn="ctr"/>
            <a:r>
              <a:rPr lang="en-US" sz="900" u="none" dirty="0" smtClean="0"/>
              <a:t>© 2012 by James R. Barry, Gerald B. Fleming, Nick </a:t>
            </a:r>
            <a:r>
              <a:rPr lang="en-US" sz="900" u="none" dirty="0" err="1" smtClean="0"/>
              <a:t>Guidle</a:t>
            </a:r>
            <a:r>
              <a:rPr lang="en-US" sz="900" u="none" dirty="0" smtClean="0"/>
              <a:t> and T. Griffin </a:t>
            </a:r>
            <a:r>
              <a:rPr lang="en-US" sz="900" u="none" dirty="0" err="1" smtClean="0"/>
              <a:t>Surowka</a:t>
            </a:r>
            <a:endParaRPr lang="en-US" sz="900" u="none" dirty="0" smtClean="0"/>
          </a:p>
          <a:p>
            <a:pPr algn="ctr"/>
            <a:endParaRPr lang="en-US" sz="900" u="none" dirty="0"/>
          </a:p>
        </p:txBody>
      </p:sp>
      <p:sp>
        <p:nvSpPr>
          <p:cNvPr id="9" name="TextBox 8"/>
          <p:cNvSpPr txBox="1"/>
          <p:nvPr/>
        </p:nvSpPr>
        <p:spPr>
          <a:xfrm>
            <a:off x="1160837" y="4694515"/>
            <a:ext cx="3110912" cy="1085312"/>
          </a:xfrm>
          <a:prstGeom prst="rect">
            <a:avLst/>
          </a:prstGeom>
          <a:noFill/>
        </p:spPr>
        <p:txBody>
          <a:bodyPr wrap="square" lIns="84216" tIns="42108" rIns="84216" bIns="42108" rtlCol="0">
            <a:spAutoFit/>
          </a:bodyPr>
          <a:lstStyle/>
          <a:p>
            <a:pPr algn="ctr"/>
            <a:r>
              <a:rPr lang="en-US" sz="1600" u="none" dirty="0" smtClean="0"/>
              <a:t>Nick </a:t>
            </a:r>
            <a:r>
              <a:rPr lang="en-US" sz="1600" u="none" dirty="0" err="1" smtClean="0"/>
              <a:t>Gruidl</a:t>
            </a:r>
            <a:endParaRPr lang="en-US" sz="1600" u="none" dirty="0" smtClean="0"/>
          </a:p>
          <a:p>
            <a:pPr algn="ctr"/>
            <a:r>
              <a:rPr lang="en-US" sz="1600" u="none" dirty="0" smtClean="0"/>
              <a:t>Partner - Washington National Tax</a:t>
            </a:r>
          </a:p>
          <a:p>
            <a:pPr algn="ctr"/>
            <a:r>
              <a:rPr lang="en-US" sz="1600" u="none" dirty="0" err="1" smtClean="0"/>
              <a:t>McGladrey</a:t>
            </a:r>
            <a:r>
              <a:rPr lang="en-US" sz="1600" u="none" dirty="0" smtClean="0"/>
              <a:t> LLP</a:t>
            </a:r>
            <a:endParaRPr lang="en-US" sz="1700" u="none" dirty="0"/>
          </a:p>
        </p:txBody>
      </p:sp>
      <p:sp>
        <p:nvSpPr>
          <p:cNvPr id="10" name="TextBox 9"/>
          <p:cNvSpPr txBox="1"/>
          <p:nvPr/>
        </p:nvSpPr>
        <p:spPr>
          <a:xfrm>
            <a:off x="4515859" y="4766372"/>
            <a:ext cx="2963116" cy="1085312"/>
          </a:xfrm>
          <a:prstGeom prst="rect">
            <a:avLst/>
          </a:prstGeom>
          <a:noFill/>
        </p:spPr>
        <p:txBody>
          <a:bodyPr wrap="square" lIns="84216" tIns="42108" rIns="84216" bIns="42108" rtlCol="0">
            <a:spAutoFit/>
          </a:bodyPr>
          <a:lstStyle/>
          <a:p>
            <a:pPr algn="ctr"/>
            <a:r>
              <a:rPr lang="en-US" sz="1600" u="none" dirty="0" smtClean="0"/>
              <a:t> T. Griffin </a:t>
            </a:r>
            <a:r>
              <a:rPr lang="en-US" sz="1600" u="none" dirty="0" err="1" smtClean="0"/>
              <a:t>Surowka</a:t>
            </a:r>
            <a:endParaRPr lang="en-US" sz="1600" u="none" dirty="0" smtClean="0"/>
          </a:p>
          <a:p>
            <a:pPr algn="ctr"/>
            <a:r>
              <a:rPr lang="en-US" sz="1600" u="none" dirty="0" smtClean="0"/>
              <a:t>Senior Tax Manager</a:t>
            </a:r>
          </a:p>
          <a:p>
            <a:pPr algn="ctr"/>
            <a:r>
              <a:rPr lang="en-US" sz="1600" u="none" dirty="0" smtClean="0"/>
              <a:t>Genworth Financial, Inc.</a:t>
            </a:r>
          </a:p>
          <a:p>
            <a:pPr algn="ctr"/>
            <a:endParaRPr lang="en-US" sz="1700" u="none" dirty="0"/>
          </a:p>
        </p:txBody>
      </p:sp>
      <p:sp>
        <p:nvSpPr>
          <p:cNvPr id="13" name="Rectangle 12"/>
          <p:cNvSpPr/>
          <p:nvPr/>
        </p:nvSpPr>
        <p:spPr>
          <a:xfrm>
            <a:off x="3773606" y="3359076"/>
            <a:ext cx="4572000" cy="1323439"/>
          </a:xfrm>
          <a:prstGeom prst="rect">
            <a:avLst/>
          </a:prstGeom>
        </p:spPr>
        <p:txBody>
          <a:bodyPr>
            <a:spAutoFit/>
          </a:bodyPr>
          <a:lstStyle/>
          <a:p>
            <a:pPr algn="ctr"/>
            <a:r>
              <a:rPr lang="en-US" sz="1600" u="none" dirty="0" smtClean="0"/>
              <a:t>Gerald B. Fleming</a:t>
            </a:r>
          </a:p>
          <a:p>
            <a:pPr algn="ctr"/>
            <a:r>
              <a:rPr lang="en-US" sz="1600" u="none" dirty="0" smtClean="0"/>
              <a:t>Senior Technical Reviewer</a:t>
            </a:r>
          </a:p>
          <a:p>
            <a:pPr algn="ctr"/>
            <a:r>
              <a:rPr lang="en-US" sz="1600" u="none" dirty="0" smtClean="0"/>
              <a:t>Corporate</a:t>
            </a:r>
          </a:p>
          <a:p>
            <a:pPr algn="ctr"/>
            <a:r>
              <a:rPr lang="en-US" sz="1600" u="none" dirty="0" smtClean="0"/>
              <a:t>Office of Chief Counsel</a:t>
            </a:r>
          </a:p>
          <a:p>
            <a:pPr algn="ctr"/>
            <a:r>
              <a:rPr lang="en-US" sz="1600" u="none" dirty="0" smtClean="0"/>
              <a:t>Internal Revenue Service</a:t>
            </a:r>
            <a:endParaRPr lang="en-US" sz="1600" u="none"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p:txBody>
          <a:bodyPr>
            <a:normAutofit/>
          </a:bodyPr>
          <a:lstStyle/>
          <a:p>
            <a:r>
              <a:rPr lang="en-US" sz="3600" b="1" dirty="0" smtClean="0">
                <a:latin typeface="Arial Narrow" pitchFamily="34" charset="0"/>
              </a:rPr>
              <a:t>Section 382 – General rules</a:t>
            </a:r>
            <a:endParaRPr lang="en-US" sz="3600" b="1" dirty="0">
              <a:latin typeface="Arial Narrow" pitchFamily="34" charset="0"/>
            </a:endParaRPr>
          </a:p>
        </p:txBody>
      </p:sp>
      <p:sp>
        <p:nvSpPr>
          <p:cNvPr id="207875" name="Rectangle 3"/>
          <p:cNvSpPr>
            <a:spLocks noGrp="1" noChangeArrowheads="1"/>
          </p:cNvSpPr>
          <p:nvPr>
            <p:ph idx="1"/>
          </p:nvPr>
        </p:nvSpPr>
        <p:spPr/>
        <p:txBody>
          <a:bodyPr>
            <a:normAutofit/>
          </a:bodyPr>
          <a:lstStyle/>
          <a:p>
            <a:r>
              <a:rPr lang="en-US" sz="2400" dirty="0" smtClean="0">
                <a:latin typeface="Arial Narrow" pitchFamily="34" charset="0"/>
              </a:rPr>
              <a:t>Ownership change of a loss corporation under Sec. 382 occurs if:</a:t>
            </a:r>
          </a:p>
          <a:p>
            <a:pPr lvl="1"/>
            <a:r>
              <a:rPr lang="en-US" sz="2400" dirty="0" smtClean="0">
                <a:latin typeface="Arial Narrow" pitchFamily="34" charset="0"/>
              </a:rPr>
              <a:t>Testing date occurs (ownership shift or equity shift)</a:t>
            </a:r>
          </a:p>
          <a:p>
            <a:pPr lvl="1"/>
            <a:r>
              <a:rPr lang="en-US" sz="2400" dirty="0" smtClean="0">
                <a:latin typeface="Arial Narrow" pitchFamily="34" charset="0"/>
              </a:rPr>
              <a:t>Cumulative increase of &gt;50% in ownership of 5% shareholder(s) over the lowest % ownership during the testing period </a:t>
            </a:r>
          </a:p>
          <a:p>
            <a:pPr lvl="1"/>
            <a:r>
              <a:rPr lang="en-US" sz="2400" dirty="0" smtClean="0">
                <a:latin typeface="Arial Narrow" pitchFamily="34" charset="0"/>
              </a:rPr>
              <a:t>Value test on Loss corporation stock</a:t>
            </a:r>
          </a:p>
          <a:p>
            <a:r>
              <a:rPr lang="en-US" sz="2400" dirty="0" smtClean="0">
                <a:latin typeface="Arial Narrow" pitchFamily="34" charset="0"/>
              </a:rPr>
              <a:t>Upon an ownership change:</a:t>
            </a:r>
          </a:p>
          <a:p>
            <a:pPr lvl="1"/>
            <a:r>
              <a:rPr lang="en-US" sz="2400" dirty="0" smtClean="0">
                <a:latin typeface="Arial Narrow" pitchFamily="34" charset="0"/>
              </a:rPr>
              <a:t>Loss corporation’s utilization of NOLs, built in losses, and certain credits (Sec. 383) are subject to an annual limitation </a:t>
            </a:r>
            <a:endParaRPr lang="en-US" sz="2400" dirty="0">
              <a:latin typeface="Arial Narrow" pitchFamily="34" charset="0"/>
            </a:endParaRPr>
          </a:p>
        </p:txBody>
      </p:sp>
      <p:sp>
        <p:nvSpPr>
          <p:cNvPr id="4" name="Slide Number Placeholder 3"/>
          <p:cNvSpPr>
            <a:spLocks noGrp="1"/>
          </p:cNvSpPr>
          <p:nvPr>
            <p:ph type="sldNum" sz="quarter" idx="4294967295"/>
          </p:nvPr>
        </p:nvSpPr>
        <p:spPr>
          <a:xfrm>
            <a:off x="6608080" y="6301470"/>
            <a:ext cx="2133600" cy="365125"/>
          </a:xfrm>
          <a:prstGeom prst="rect">
            <a:avLst/>
          </a:prstGeom>
        </p:spPr>
        <p:txBody>
          <a:bodyPr/>
          <a:lstStyle/>
          <a:p>
            <a:fld id="{8A389E7A-D460-453F-A848-4B08B198233F}" type="slidenum">
              <a:rPr lang="en-US" smtClean="0"/>
              <a:pPr/>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p:cNvSpPr>
            <a:spLocks noGrp="1" noChangeArrowheads="1"/>
          </p:cNvSpPr>
          <p:nvPr>
            <p:ph type="title"/>
          </p:nvPr>
        </p:nvSpPr>
        <p:spPr/>
        <p:txBody>
          <a:bodyPr>
            <a:normAutofit/>
          </a:bodyPr>
          <a:lstStyle/>
          <a:p>
            <a:r>
              <a:rPr lang="en-US" sz="3600" b="1" dirty="0" smtClean="0">
                <a:latin typeface="Arial Narrow" pitchFamily="34" charset="0"/>
              </a:rPr>
              <a:t>Section 382 – Loss Corporation</a:t>
            </a:r>
            <a:endParaRPr lang="en-US" sz="3600" b="1" dirty="0">
              <a:latin typeface="Arial Narrow" pitchFamily="34" charset="0"/>
            </a:endParaRPr>
          </a:p>
        </p:txBody>
      </p:sp>
      <p:sp>
        <p:nvSpPr>
          <p:cNvPr id="258051" name="Rectangle 3"/>
          <p:cNvSpPr>
            <a:spLocks noGrp="1" noChangeArrowheads="1"/>
          </p:cNvSpPr>
          <p:nvPr>
            <p:ph idx="1"/>
          </p:nvPr>
        </p:nvSpPr>
        <p:spPr/>
        <p:txBody>
          <a:bodyPr>
            <a:normAutofit/>
          </a:bodyPr>
          <a:lstStyle/>
          <a:p>
            <a:r>
              <a:rPr lang="en-US" sz="2400" dirty="0" smtClean="0">
                <a:latin typeface="Arial Narrow" pitchFamily="34" charset="0"/>
              </a:rPr>
              <a:t>Corporation entitled to use an NOL in a year or incurring an NOL in the year a testing date occurs</a:t>
            </a:r>
          </a:p>
          <a:p>
            <a:r>
              <a:rPr lang="en-US" sz="2400" dirty="0" smtClean="0">
                <a:latin typeface="Arial Narrow" pitchFamily="34" charset="0"/>
              </a:rPr>
              <a:t>Also applies to corporations with a net unrealized built in loss and corporations with certain credit carryovers (Sec. 383)</a:t>
            </a:r>
          </a:p>
          <a:p>
            <a:pPr lvl="1"/>
            <a:r>
              <a:rPr lang="en-US" sz="2400" dirty="0" smtClean="0">
                <a:latin typeface="Arial Narrow" pitchFamily="34" charset="0"/>
              </a:rPr>
              <a:t>Need not have NOLs to be a loss corporation</a:t>
            </a:r>
          </a:p>
          <a:p>
            <a:pPr lvl="1"/>
            <a:r>
              <a:rPr lang="en-US" sz="2400" dirty="0" smtClean="0">
                <a:latin typeface="Arial Narrow" pitchFamily="34" charset="0"/>
              </a:rPr>
              <a:t>E.g. Banks with significant loan loss reserves</a:t>
            </a:r>
          </a:p>
        </p:txBody>
      </p:sp>
      <p:sp>
        <p:nvSpPr>
          <p:cNvPr id="4" name="Slide Number Placeholder 3"/>
          <p:cNvSpPr>
            <a:spLocks noGrp="1"/>
          </p:cNvSpPr>
          <p:nvPr>
            <p:ph type="sldNum" sz="quarter" idx="4294967295"/>
          </p:nvPr>
        </p:nvSpPr>
        <p:spPr>
          <a:xfrm>
            <a:off x="6608080" y="6301470"/>
            <a:ext cx="2133600" cy="365125"/>
          </a:xfrm>
          <a:prstGeom prst="rect">
            <a:avLst/>
          </a:prstGeom>
        </p:spPr>
        <p:txBody>
          <a:bodyPr/>
          <a:lstStyle/>
          <a:p>
            <a:fld id="{8373A72C-71A3-4126-8787-8C196B1A3FB4}" type="slidenum">
              <a:rPr lang="en-US" smtClean="0"/>
              <a:pPr/>
              <a:t>11</a:t>
            </a:fld>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ChangeArrowheads="1"/>
          </p:cNvSpPr>
          <p:nvPr>
            <p:ph type="title"/>
          </p:nvPr>
        </p:nvSpPr>
        <p:spPr/>
        <p:txBody>
          <a:bodyPr>
            <a:normAutofit/>
          </a:bodyPr>
          <a:lstStyle/>
          <a:p>
            <a:r>
              <a:rPr lang="en-US" sz="3600" b="1" dirty="0" smtClean="0">
                <a:latin typeface="Arial Narrow" pitchFamily="34" charset="0"/>
              </a:rPr>
              <a:t>Section 382 – Testing period</a:t>
            </a:r>
            <a:endParaRPr lang="en-US" sz="3600" b="1" dirty="0">
              <a:latin typeface="Arial Narrow" pitchFamily="34" charset="0"/>
            </a:endParaRPr>
          </a:p>
        </p:txBody>
      </p:sp>
      <p:sp>
        <p:nvSpPr>
          <p:cNvPr id="259075" name="Rectangle 3"/>
          <p:cNvSpPr>
            <a:spLocks noGrp="1" noChangeArrowheads="1"/>
          </p:cNvSpPr>
          <p:nvPr>
            <p:ph idx="1"/>
          </p:nvPr>
        </p:nvSpPr>
        <p:spPr/>
        <p:txBody>
          <a:bodyPr/>
          <a:lstStyle/>
          <a:p>
            <a:pPr>
              <a:buNone/>
            </a:pPr>
            <a:r>
              <a:rPr lang="en-US" dirty="0" smtClean="0">
                <a:latin typeface="Arial Narrow" pitchFamily="34" charset="0"/>
              </a:rPr>
              <a:t>Determining the testing period</a:t>
            </a:r>
          </a:p>
          <a:p>
            <a:r>
              <a:rPr lang="en-US" dirty="0" smtClean="0">
                <a:latin typeface="Arial Narrow" pitchFamily="34" charset="0"/>
              </a:rPr>
              <a:t>3 year period ending on a testing date</a:t>
            </a:r>
          </a:p>
          <a:p>
            <a:r>
              <a:rPr lang="en-US" dirty="0" smtClean="0">
                <a:latin typeface="Arial Narrow" pitchFamily="34" charset="0"/>
              </a:rPr>
              <a:t>Shorter periods in the following situations:</a:t>
            </a:r>
          </a:p>
          <a:p>
            <a:pPr lvl="1"/>
            <a:r>
              <a:rPr lang="en-US" dirty="0" smtClean="0">
                <a:latin typeface="Arial Narrow" pitchFamily="34" charset="0"/>
              </a:rPr>
              <a:t>If an ownership change occurred within the 3 year period, the testing period begins the day after the change date</a:t>
            </a:r>
          </a:p>
          <a:p>
            <a:pPr lvl="1"/>
            <a:r>
              <a:rPr lang="en-US" dirty="0" smtClean="0">
                <a:latin typeface="Arial Narrow" pitchFamily="34" charset="0"/>
              </a:rPr>
              <a:t>The fist date of the tax year that an NOL or NUBIL exists </a:t>
            </a:r>
          </a:p>
          <a:p>
            <a:pPr lvl="1"/>
            <a:endParaRPr lang="en-US" dirty="0"/>
          </a:p>
        </p:txBody>
      </p:sp>
      <p:sp>
        <p:nvSpPr>
          <p:cNvPr id="4" name="Slide Number Placeholder 3"/>
          <p:cNvSpPr>
            <a:spLocks noGrp="1"/>
          </p:cNvSpPr>
          <p:nvPr>
            <p:ph type="sldNum" sz="quarter" idx="4294967295"/>
          </p:nvPr>
        </p:nvSpPr>
        <p:spPr>
          <a:xfrm>
            <a:off x="6608080" y="6301470"/>
            <a:ext cx="2133600" cy="365125"/>
          </a:xfrm>
          <a:prstGeom prst="rect">
            <a:avLst/>
          </a:prstGeom>
        </p:spPr>
        <p:txBody>
          <a:bodyPr/>
          <a:lstStyle/>
          <a:p>
            <a:fld id="{3BE1D2E0-DA99-4863-9F1D-C4B9768E9A2A}" type="slidenum">
              <a:rPr lang="en-US" smtClean="0"/>
              <a:pPr/>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p:txBody>
          <a:bodyPr>
            <a:normAutofit/>
          </a:bodyPr>
          <a:lstStyle/>
          <a:p>
            <a:r>
              <a:rPr lang="en-US" sz="3600" b="1" dirty="0" smtClean="0">
                <a:latin typeface="Arial Narrow" pitchFamily="34" charset="0"/>
              </a:rPr>
              <a:t>Section 382 – Stock</a:t>
            </a:r>
            <a:endParaRPr lang="en-US" sz="3600" b="1" dirty="0">
              <a:latin typeface="Arial Narrow" pitchFamily="34" charset="0"/>
            </a:endParaRPr>
          </a:p>
        </p:txBody>
      </p:sp>
      <p:sp>
        <p:nvSpPr>
          <p:cNvPr id="242691" name="Rectangle 3"/>
          <p:cNvSpPr>
            <a:spLocks noGrp="1" noChangeArrowheads="1"/>
          </p:cNvSpPr>
          <p:nvPr>
            <p:ph idx="1"/>
          </p:nvPr>
        </p:nvSpPr>
        <p:spPr/>
        <p:txBody>
          <a:bodyPr>
            <a:normAutofit/>
          </a:bodyPr>
          <a:lstStyle/>
          <a:p>
            <a:pPr>
              <a:buNone/>
            </a:pPr>
            <a:r>
              <a:rPr lang="en-US" sz="2600" dirty="0" smtClean="0">
                <a:latin typeface="Arial Narrow" pitchFamily="34" charset="0"/>
              </a:rPr>
              <a:t>Only changes in stock generate testing dates:</a:t>
            </a:r>
          </a:p>
          <a:p>
            <a:r>
              <a:rPr lang="en-US" sz="2600" dirty="0" smtClean="0">
                <a:latin typeface="Arial Narrow" pitchFamily="34" charset="0"/>
              </a:rPr>
              <a:t>All stock other than as defined within Sec. 1504(a)(4)</a:t>
            </a:r>
          </a:p>
          <a:p>
            <a:pPr lvl="1"/>
            <a:r>
              <a:rPr lang="en-US" sz="2600" dirty="0" smtClean="0">
                <a:latin typeface="Arial Narrow" pitchFamily="34" charset="0"/>
              </a:rPr>
              <a:t>Nonvoting, nonparticipating, nonconvertible</a:t>
            </a:r>
          </a:p>
          <a:p>
            <a:pPr lvl="1"/>
            <a:r>
              <a:rPr lang="en-US" sz="2600" dirty="0" smtClean="0">
                <a:latin typeface="Arial Narrow" pitchFamily="34" charset="0"/>
              </a:rPr>
              <a:t>Limited and preferred as to dividends</a:t>
            </a:r>
          </a:p>
          <a:p>
            <a:pPr lvl="1"/>
            <a:r>
              <a:rPr lang="en-US" sz="2600" dirty="0" smtClean="0">
                <a:latin typeface="Arial Narrow" pitchFamily="34" charset="0"/>
              </a:rPr>
              <a:t>Not entitled to an unreasonable redemption or liquidation premium</a:t>
            </a:r>
          </a:p>
          <a:p>
            <a:pPr lvl="1"/>
            <a:r>
              <a:rPr lang="en-US" sz="2600" dirty="0" smtClean="0">
                <a:latin typeface="Arial Narrow" pitchFamily="34" charset="0"/>
              </a:rPr>
              <a:t>Even where stock becomes voting due to dividend arrearages</a:t>
            </a:r>
          </a:p>
          <a:p>
            <a:r>
              <a:rPr lang="en-US" sz="2600" dirty="0" smtClean="0">
                <a:latin typeface="Arial Narrow" pitchFamily="34" charset="0"/>
              </a:rPr>
              <a:t>Each share of stock with the same terms is assumed to have the same value</a:t>
            </a:r>
          </a:p>
          <a:p>
            <a:endParaRPr lang="en-US" dirty="0"/>
          </a:p>
        </p:txBody>
      </p:sp>
      <p:sp>
        <p:nvSpPr>
          <p:cNvPr id="4" name="Slide Number Placeholder 3"/>
          <p:cNvSpPr>
            <a:spLocks noGrp="1"/>
          </p:cNvSpPr>
          <p:nvPr>
            <p:ph type="sldNum" sz="quarter" idx="4294967295"/>
          </p:nvPr>
        </p:nvSpPr>
        <p:spPr>
          <a:xfrm>
            <a:off x="6608080" y="6301470"/>
            <a:ext cx="2133600" cy="365125"/>
          </a:xfrm>
          <a:prstGeom prst="rect">
            <a:avLst/>
          </a:prstGeom>
        </p:spPr>
        <p:txBody>
          <a:bodyPr/>
          <a:lstStyle/>
          <a:p>
            <a:fld id="{EFA54672-E924-4F26-BC79-E3BDB741D7C9}" type="slidenum">
              <a:rPr lang="en-US" smtClean="0"/>
              <a:pPr/>
              <a:t>13</a:t>
            </a:fld>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p:txBody>
          <a:bodyPr>
            <a:normAutofit/>
          </a:bodyPr>
          <a:lstStyle/>
          <a:p>
            <a:r>
              <a:rPr lang="en-US" sz="3600" b="1" dirty="0" smtClean="0">
                <a:latin typeface="Arial Narrow" pitchFamily="34" charset="0"/>
              </a:rPr>
              <a:t>Section 382 – Treatment of options</a:t>
            </a:r>
            <a:endParaRPr lang="en-US" sz="3600" b="1" dirty="0">
              <a:latin typeface="Arial Narrow" pitchFamily="34" charset="0"/>
            </a:endParaRPr>
          </a:p>
        </p:txBody>
      </p:sp>
      <p:sp>
        <p:nvSpPr>
          <p:cNvPr id="205827" name="Rectangle 3"/>
          <p:cNvSpPr>
            <a:spLocks noGrp="1" noChangeArrowheads="1"/>
          </p:cNvSpPr>
          <p:nvPr>
            <p:ph idx="1"/>
          </p:nvPr>
        </p:nvSpPr>
        <p:spPr/>
        <p:txBody>
          <a:bodyPr>
            <a:noAutofit/>
          </a:bodyPr>
          <a:lstStyle/>
          <a:p>
            <a:pPr>
              <a:buNone/>
            </a:pPr>
            <a:r>
              <a:rPr lang="en-US" sz="2400" dirty="0" smtClean="0">
                <a:latin typeface="Arial Narrow" pitchFamily="34" charset="0"/>
              </a:rPr>
              <a:t>Option:</a:t>
            </a:r>
          </a:p>
          <a:p>
            <a:r>
              <a:rPr lang="en-US" sz="2400" dirty="0" smtClean="0">
                <a:latin typeface="Arial Narrow" pitchFamily="34" charset="0"/>
              </a:rPr>
              <a:t>Warrant, option, put, option to acquire an option</a:t>
            </a:r>
          </a:p>
          <a:p>
            <a:r>
              <a:rPr lang="en-US" sz="2400" dirty="0" smtClean="0">
                <a:latin typeface="Arial Narrow" pitchFamily="34" charset="0"/>
              </a:rPr>
              <a:t>Convertible debt</a:t>
            </a:r>
          </a:p>
          <a:p>
            <a:r>
              <a:rPr lang="en-US" sz="2400" dirty="0" smtClean="0">
                <a:latin typeface="Arial Narrow" pitchFamily="34" charset="0"/>
              </a:rPr>
              <a:t>Stock subject to substantial risk of forfeiture</a:t>
            </a:r>
          </a:p>
          <a:p>
            <a:r>
              <a:rPr lang="en-US" sz="2400" dirty="0" smtClean="0">
                <a:latin typeface="Arial Narrow" pitchFamily="34" charset="0"/>
              </a:rPr>
              <a:t>Contract to acquire stock</a:t>
            </a:r>
          </a:p>
          <a:p>
            <a:r>
              <a:rPr lang="en-US" sz="2400" dirty="0" smtClean="0">
                <a:latin typeface="Arial Narrow" pitchFamily="34" charset="0"/>
              </a:rPr>
              <a:t>Similar interests</a:t>
            </a:r>
          </a:p>
          <a:p>
            <a:r>
              <a:rPr lang="en-US" sz="2400" dirty="0" smtClean="0">
                <a:latin typeface="Arial Narrow" pitchFamily="34" charset="0"/>
              </a:rPr>
              <a:t>Generally not convertible stock</a:t>
            </a:r>
          </a:p>
          <a:p>
            <a:endParaRPr lang="en-US" sz="2400" dirty="0" smtClean="0">
              <a:latin typeface="Arial Narrow" pitchFamily="34" charset="0"/>
            </a:endParaRPr>
          </a:p>
          <a:p>
            <a:r>
              <a:rPr lang="en-US" sz="2400" dirty="0" smtClean="0">
                <a:latin typeface="Arial Narrow" pitchFamily="34" charset="0"/>
              </a:rPr>
              <a:t>In general an option is not treated as exercised unless the principle purpose of the issuance is to avoid or ameliorate the impact of an ownership change</a:t>
            </a:r>
          </a:p>
          <a:p>
            <a:endParaRPr lang="en-US" sz="2400" dirty="0">
              <a:latin typeface="Arial Narrow" pitchFamily="34" charset="0"/>
            </a:endParaRPr>
          </a:p>
        </p:txBody>
      </p:sp>
      <p:sp>
        <p:nvSpPr>
          <p:cNvPr id="4" name="Slide Number Placeholder 3"/>
          <p:cNvSpPr>
            <a:spLocks noGrp="1"/>
          </p:cNvSpPr>
          <p:nvPr>
            <p:ph type="sldNum" sz="quarter" idx="4294967295"/>
          </p:nvPr>
        </p:nvSpPr>
        <p:spPr>
          <a:xfrm>
            <a:off x="6608080" y="6301470"/>
            <a:ext cx="2133600" cy="365125"/>
          </a:xfrm>
          <a:prstGeom prst="rect">
            <a:avLst/>
          </a:prstGeom>
        </p:spPr>
        <p:txBody>
          <a:bodyPr/>
          <a:lstStyle/>
          <a:p>
            <a:fld id="{0B780E9B-C976-4E56-AB7D-E59ECCE55E9B}" type="slidenum">
              <a:rPr lang="en-US" smtClean="0"/>
              <a:pPr/>
              <a:t>14</a:t>
            </a:fld>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ChangeArrowheads="1"/>
          </p:cNvSpPr>
          <p:nvPr>
            <p:ph type="title"/>
          </p:nvPr>
        </p:nvSpPr>
        <p:spPr/>
        <p:txBody>
          <a:bodyPr>
            <a:normAutofit/>
          </a:bodyPr>
          <a:lstStyle/>
          <a:p>
            <a:r>
              <a:rPr lang="en-US" sz="3600" b="1" dirty="0" smtClean="0">
                <a:latin typeface="Arial Narrow" pitchFamily="34" charset="0"/>
              </a:rPr>
              <a:t>Section 382 – Constructive Ownership</a:t>
            </a:r>
            <a:endParaRPr lang="en-US" sz="3600" b="1" dirty="0">
              <a:latin typeface="Arial Narrow" pitchFamily="34" charset="0"/>
            </a:endParaRPr>
          </a:p>
        </p:txBody>
      </p:sp>
      <p:sp>
        <p:nvSpPr>
          <p:cNvPr id="261123" name="Rectangle 3"/>
          <p:cNvSpPr>
            <a:spLocks noGrp="1" noChangeArrowheads="1"/>
          </p:cNvSpPr>
          <p:nvPr>
            <p:ph idx="1"/>
          </p:nvPr>
        </p:nvSpPr>
        <p:spPr>
          <a:xfrm>
            <a:off x="457200" y="1371600"/>
            <a:ext cx="8229600" cy="4953000"/>
          </a:xfrm>
        </p:spPr>
        <p:txBody>
          <a:bodyPr>
            <a:normAutofit/>
          </a:bodyPr>
          <a:lstStyle/>
          <a:p>
            <a:r>
              <a:rPr lang="en-US" sz="2400" dirty="0" smtClean="0">
                <a:latin typeface="Arial Narrow" pitchFamily="34" charset="0"/>
              </a:rPr>
              <a:t>All stock held by the Sec. 318(a)(1) relationship are treated as one shareholder</a:t>
            </a:r>
          </a:p>
          <a:p>
            <a:pPr lvl="2"/>
            <a:r>
              <a:rPr lang="en-US" dirty="0" smtClean="0">
                <a:latin typeface="Arial Narrow" pitchFamily="34" charset="0"/>
              </a:rPr>
              <a:t>Spouse, parents, children, grandchildren</a:t>
            </a:r>
          </a:p>
          <a:p>
            <a:r>
              <a:rPr lang="en-US" sz="2400" dirty="0" smtClean="0">
                <a:latin typeface="Arial Narrow" pitchFamily="34" charset="0"/>
              </a:rPr>
              <a:t>Look-through attribution under Sec. 318(a)(2) </a:t>
            </a:r>
          </a:p>
          <a:p>
            <a:pPr lvl="1"/>
            <a:r>
              <a:rPr lang="en-US" sz="2400" dirty="0" smtClean="0">
                <a:latin typeface="Arial Narrow" pitchFamily="34" charset="0"/>
              </a:rPr>
              <a:t>Proportionate ownership</a:t>
            </a:r>
          </a:p>
          <a:p>
            <a:pPr lvl="1"/>
            <a:r>
              <a:rPr lang="en-US" sz="2400" dirty="0" smtClean="0">
                <a:latin typeface="Arial Narrow" pitchFamily="34" charset="0"/>
              </a:rPr>
              <a:t>No 50% requirement for corporate ownership</a:t>
            </a:r>
          </a:p>
          <a:p>
            <a:pPr lvl="1"/>
            <a:r>
              <a:rPr lang="en-US" sz="2400" dirty="0" smtClean="0">
                <a:latin typeface="Arial Narrow" pitchFamily="34" charset="0"/>
              </a:rPr>
              <a:t>Corporation not attributed stock from shareholders</a:t>
            </a:r>
          </a:p>
          <a:p>
            <a:r>
              <a:rPr lang="en-US" sz="2400" dirty="0" smtClean="0">
                <a:latin typeface="Arial Narrow" pitchFamily="34" charset="0"/>
              </a:rPr>
              <a:t>Actual ownership of stock is disregarded if attributed to a shareholder or higher tier entity</a:t>
            </a:r>
          </a:p>
          <a:p>
            <a:endParaRPr lang="en-US" dirty="0" smtClean="0">
              <a:latin typeface="Arial Narrow" pitchFamily="34" charset="0"/>
            </a:endParaRPr>
          </a:p>
          <a:p>
            <a:pPr lvl="1"/>
            <a:endParaRPr lang="en-US" dirty="0">
              <a:latin typeface="Arial Narrow" pitchFamily="34" charset="0"/>
            </a:endParaRPr>
          </a:p>
        </p:txBody>
      </p:sp>
      <p:sp>
        <p:nvSpPr>
          <p:cNvPr id="4" name="Slide Number Placeholder 3"/>
          <p:cNvSpPr>
            <a:spLocks noGrp="1"/>
          </p:cNvSpPr>
          <p:nvPr>
            <p:ph type="sldNum" sz="quarter" idx="4294967295"/>
          </p:nvPr>
        </p:nvSpPr>
        <p:spPr>
          <a:xfrm>
            <a:off x="6608080" y="6301470"/>
            <a:ext cx="2133600" cy="365125"/>
          </a:xfrm>
          <a:prstGeom prst="rect">
            <a:avLst/>
          </a:prstGeom>
        </p:spPr>
        <p:txBody>
          <a:bodyPr/>
          <a:lstStyle/>
          <a:p>
            <a:fld id="{46BE8F39-F5EE-4A3F-AFB4-0A204A8C403A}" type="slidenum">
              <a:rPr lang="en-US" smtClean="0"/>
              <a:pPr/>
              <a:t>15</a:t>
            </a:fld>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p:txBody>
          <a:bodyPr>
            <a:normAutofit/>
          </a:bodyPr>
          <a:lstStyle/>
          <a:p>
            <a:r>
              <a:rPr lang="en-US" sz="3600" b="1" dirty="0" smtClean="0">
                <a:latin typeface="Arial Narrow" pitchFamily="34" charset="0"/>
              </a:rPr>
              <a:t>Section 382 – 5% Shareholder Rules</a:t>
            </a:r>
            <a:endParaRPr lang="en-US" sz="3600" b="1" dirty="0">
              <a:latin typeface="Arial Narrow" pitchFamily="34" charset="0"/>
            </a:endParaRPr>
          </a:p>
        </p:txBody>
      </p:sp>
      <p:sp>
        <p:nvSpPr>
          <p:cNvPr id="270339" name="Rectangle 3"/>
          <p:cNvSpPr>
            <a:spLocks noGrp="1" noChangeArrowheads="1"/>
          </p:cNvSpPr>
          <p:nvPr>
            <p:ph idx="1"/>
          </p:nvPr>
        </p:nvSpPr>
        <p:spPr/>
        <p:txBody>
          <a:bodyPr>
            <a:normAutofit/>
          </a:bodyPr>
          <a:lstStyle/>
          <a:p>
            <a:pPr>
              <a:buNone/>
            </a:pPr>
            <a:r>
              <a:rPr lang="en-US" sz="2400" dirty="0" smtClean="0">
                <a:latin typeface="Arial Narrow" pitchFamily="34" charset="0"/>
              </a:rPr>
              <a:t>5% shareholder</a:t>
            </a:r>
          </a:p>
          <a:p>
            <a:r>
              <a:rPr lang="en-US" sz="2400" dirty="0" smtClean="0">
                <a:latin typeface="Arial Narrow" pitchFamily="34" charset="0"/>
              </a:rPr>
              <a:t>Shareholder owning stock of the corporation representing 5% of the value at any time during the testing period</a:t>
            </a:r>
          </a:p>
          <a:p>
            <a:pPr lvl="1"/>
            <a:r>
              <a:rPr lang="en-US" sz="2400" dirty="0" smtClean="0">
                <a:latin typeface="Arial Narrow" pitchFamily="34" charset="0"/>
              </a:rPr>
              <a:t>Direct or indirect</a:t>
            </a:r>
          </a:p>
          <a:p>
            <a:r>
              <a:rPr lang="en-US" sz="2400" dirty="0" smtClean="0">
                <a:latin typeface="Arial Narrow" pitchFamily="34" charset="0"/>
              </a:rPr>
              <a:t>Non 5% shareholders are aggregated into 5% “public groups” </a:t>
            </a:r>
          </a:p>
          <a:p>
            <a:pPr lvl="1"/>
            <a:r>
              <a:rPr lang="en-US" sz="2400" dirty="0" smtClean="0">
                <a:latin typeface="Arial Narrow" pitchFamily="34" charset="0"/>
              </a:rPr>
              <a:t>Subject to segregation rules</a:t>
            </a:r>
          </a:p>
          <a:p>
            <a:r>
              <a:rPr lang="en-US" sz="2400" dirty="0" smtClean="0">
                <a:latin typeface="Arial Narrow" pitchFamily="34" charset="0"/>
              </a:rPr>
              <a:t>Determined after applying constructive ownership rules </a:t>
            </a:r>
            <a:endParaRPr lang="en-US" sz="2400" dirty="0">
              <a:latin typeface="Arial Narrow" pitchFamily="34" charset="0"/>
            </a:endParaRPr>
          </a:p>
        </p:txBody>
      </p:sp>
      <p:sp>
        <p:nvSpPr>
          <p:cNvPr id="4" name="Slide Number Placeholder 3"/>
          <p:cNvSpPr>
            <a:spLocks noGrp="1"/>
          </p:cNvSpPr>
          <p:nvPr>
            <p:ph type="sldNum" sz="quarter" idx="4294967295"/>
          </p:nvPr>
        </p:nvSpPr>
        <p:spPr>
          <a:xfrm>
            <a:off x="6608080" y="6301470"/>
            <a:ext cx="2133600" cy="365125"/>
          </a:xfrm>
          <a:prstGeom prst="rect">
            <a:avLst/>
          </a:prstGeom>
        </p:spPr>
        <p:txBody>
          <a:bodyPr/>
          <a:lstStyle/>
          <a:p>
            <a:fld id="{1D369C5D-0B8B-4C4E-A9F9-02C53E206BC3}" type="slidenum">
              <a:rPr lang="en-US" smtClean="0"/>
              <a:pPr/>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368300" y="114856"/>
            <a:ext cx="7772400" cy="914400"/>
          </a:xfrm>
        </p:spPr>
        <p:txBody>
          <a:bodyPr>
            <a:normAutofit/>
          </a:bodyPr>
          <a:lstStyle/>
          <a:p>
            <a:r>
              <a:rPr lang="en-US" sz="3600" b="1" dirty="0">
                <a:latin typeface="Arial Narrow" pitchFamily="34" charset="0"/>
              </a:rPr>
              <a:t>Bankruptcy and Section 382(l)(5)</a:t>
            </a:r>
          </a:p>
        </p:txBody>
      </p:sp>
      <p:sp>
        <p:nvSpPr>
          <p:cNvPr id="50179" name="Rectangle 3"/>
          <p:cNvSpPr>
            <a:spLocks noGrp="1" noChangeArrowheads="1"/>
          </p:cNvSpPr>
          <p:nvPr>
            <p:ph type="body" idx="1"/>
          </p:nvPr>
        </p:nvSpPr>
        <p:spPr>
          <a:xfrm>
            <a:off x="431800" y="1981200"/>
            <a:ext cx="7772400" cy="4114800"/>
          </a:xfrm>
        </p:spPr>
        <p:txBody>
          <a:bodyPr/>
          <a:lstStyle/>
          <a:p>
            <a:pPr>
              <a:lnSpc>
                <a:spcPct val="90000"/>
              </a:lnSpc>
            </a:pPr>
            <a:r>
              <a:rPr lang="en-US" sz="2800" dirty="0" smtClean="0">
                <a:latin typeface="Arial Narrow" pitchFamily="34" charset="0"/>
              </a:rPr>
              <a:t>If the requirements </a:t>
            </a:r>
            <a:r>
              <a:rPr lang="en-US" sz="2800" dirty="0">
                <a:latin typeface="Arial Narrow" pitchFamily="34" charset="0"/>
              </a:rPr>
              <a:t>of Section 382(l)(5) are met,  </a:t>
            </a:r>
            <a:r>
              <a:rPr lang="en-US" sz="2800" dirty="0" err="1">
                <a:latin typeface="Arial Narrow" pitchFamily="34" charset="0"/>
              </a:rPr>
              <a:t>LossCo’s</a:t>
            </a:r>
            <a:r>
              <a:rPr lang="en-US" sz="2800" dirty="0">
                <a:latin typeface="Arial Narrow" pitchFamily="34" charset="0"/>
              </a:rPr>
              <a:t> NOLs and other attributes are available without limitation (i.e., there is </a:t>
            </a:r>
            <a:r>
              <a:rPr lang="en-US" sz="2800" b="1" dirty="0">
                <a:latin typeface="Arial Narrow" pitchFamily="34" charset="0"/>
              </a:rPr>
              <a:t>no</a:t>
            </a:r>
            <a:r>
              <a:rPr lang="en-US" sz="2800" dirty="0">
                <a:latin typeface="Arial Narrow" pitchFamily="34" charset="0"/>
              </a:rPr>
              <a:t> Section 382 limit)</a:t>
            </a:r>
          </a:p>
          <a:p>
            <a:pPr>
              <a:lnSpc>
                <a:spcPct val="90000"/>
              </a:lnSpc>
            </a:pPr>
            <a:r>
              <a:rPr lang="en-US" sz="2800" dirty="0" smtClean="0">
                <a:latin typeface="Arial Narrow" pitchFamily="34" charset="0"/>
              </a:rPr>
              <a:t>If </a:t>
            </a:r>
            <a:r>
              <a:rPr lang="en-US" sz="2800" dirty="0">
                <a:latin typeface="Arial Narrow" pitchFamily="34" charset="0"/>
              </a:rPr>
              <a:t>a second ownership change occurs within two years of the first change that occurred while in bankruptcy, annual limitation becomes $0</a:t>
            </a:r>
          </a:p>
          <a:p>
            <a:pPr lvl="1">
              <a:lnSpc>
                <a:spcPct val="90000"/>
              </a:lnSpc>
            </a:pPr>
            <a:r>
              <a:rPr lang="en-US" sz="2400" dirty="0">
                <a:latin typeface="Arial Narrow" pitchFamily="34" charset="0"/>
              </a:rPr>
              <a:t>Not retroactive to the first </a:t>
            </a:r>
            <a:r>
              <a:rPr lang="en-US" sz="2400" dirty="0" smtClean="0">
                <a:latin typeface="Arial Narrow" pitchFamily="34" charset="0"/>
              </a:rPr>
              <a:t>change</a:t>
            </a:r>
          </a:p>
          <a:p>
            <a:pPr lvl="1">
              <a:lnSpc>
                <a:spcPct val="90000"/>
              </a:lnSpc>
            </a:pPr>
            <a:r>
              <a:rPr lang="en-US" sz="2400" dirty="0" err="1" smtClean="0">
                <a:latin typeface="Arial Narrow" pitchFamily="34" charset="0"/>
              </a:rPr>
              <a:t>LossCo</a:t>
            </a:r>
            <a:r>
              <a:rPr lang="en-US" sz="2400" dirty="0" smtClean="0">
                <a:latin typeface="Arial Narrow" pitchFamily="34" charset="0"/>
              </a:rPr>
              <a:t> often attempts to limit trading following the bankruptcy filing</a:t>
            </a:r>
            <a:endParaRPr lang="en-US" sz="2400" dirty="0">
              <a:latin typeface="Arial Narrow"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368300" y="189115"/>
            <a:ext cx="7772400" cy="838200"/>
          </a:xfrm>
        </p:spPr>
        <p:txBody>
          <a:bodyPr>
            <a:normAutofit/>
          </a:bodyPr>
          <a:lstStyle/>
          <a:p>
            <a:r>
              <a:rPr lang="en-US" sz="3600" b="1" dirty="0">
                <a:latin typeface="Arial Narrow" pitchFamily="34" charset="0"/>
              </a:rPr>
              <a:t>Requirements of Sections 382(l)(5)</a:t>
            </a:r>
          </a:p>
        </p:txBody>
      </p:sp>
      <p:sp>
        <p:nvSpPr>
          <p:cNvPr id="52227" name="Rectangle 3"/>
          <p:cNvSpPr>
            <a:spLocks noGrp="1" noChangeArrowheads="1"/>
          </p:cNvSpPr>
          <p:nvPr>
            <p:ph type="body" idx="1"/>
          </p:nvPr>
        </p:nvSpPr>
        <p:spPr>
          <a:xfrm>
            <a:off x="431800" y="1822450"/>
            <a:ext cx="8255000" cy="4597400"/>
          </a:xfrm>
        </p:spPr>
        <p:txBody>
          <a:bodyPr/>
          <a:lstStyle/>
          <a:p>
            <a:pPr>
              <a:lnSpc>
                <a:spcPct val="90000"/>
              </a:lnSpc>
            </a:pPr>
            <a:r>
              <a:rPr lang="en-US" sz="2800" dirty="0" err="1">
                <a:latin typeface="Arial Narrow" pitchFamily="34" charset="0"/>
              </a:rPr>
              <a:t>LossCo</a:t>
            </a:r>
            <a:r>
              <a:rPr lang="en-US" sz="2800" dirty="0">
                <a:latin typeface="Arial Narrow" pitchFamily="34" charset="0"/>
              </a:rPr>
              <a:t> must be in title 11 bankruptcy or similar proceeding</a:t>
            </a:r>
          </a:p>
          <a:p>
            <a:pPr>
              <a:lnSpc>
                <a:spcPct val="90000"/>
              </a:lnSpc>
            </a:pPr>
            <a:r>
              <a:rPr lang="en-US" sz="2800" dirty="0">
                <a:latin typeface="Arial Narrow" pitchFamily="34" charset="0"/>
              </a:rPr>
              <a:t>Post-bankruptcy former creditors or historic shareholders must hold greater than 50% of the vote and value</a:t>
            </a:r>
          </a:p>
          <a:p>
            <a:pPr>
              <a:lnSpc>
                <a:spcPct val="90000"/>
              </a:lnSpc>
            </a:pPr>
            <a:r>
              <a:rPr lang="en-US" sz="2800" dirty="0">
                <a:latin typeface="Arial Narrow" pitchFamily="34" charset="0"/>
              </a:rPr>
              <a:t>Creditors must exchange </a:t>
            </a:r>
            <a:r>
              <a:rPr lang="en-US" sz="2800" b="1" dirty="0">
                <a:latin typeface="Arial Narrow" pitchFamily="34" charset="0"/>
              </a:rPr>
              <a:t>qualified debt</a:t>
            </a:r>
            <a:r>
              <a:rPr lang="en-US" sz="2800" dirty="0">
                <a:latin typeface="Arial Narrow" pitchFamily="34" charset="0"/>
              </a:rPr>
              <a:t> for their interest to count toward the 50%, defined as:</a:t>
            </a:r>
          </a:p>
          <a:p>
            <a:pPr lvl="1">
              <a:lnSpc>
                <a:spcPct val="90000"/>
              </a:lnSpc>
            </a:pPr>
            <a:r>
              <a:rPr lang="en-US" sz="2400" dirty="0">
                <a:latin typeface="Arial Narrow" pitchFamily="34" charset="0"/>
              </a:rPr>
              <a:t>Ordinary course liabilities owed to the creditor from inception</a:t>
            </a:r>
          </a:p>
          <a:p>
            <a:pPr lvl="1">
              <a:lnSpc>
                <a:spcPct val="90000"/>
              </a:lnSpc>
            </a:pPr>
            <a:r>
              <a:rPr lang="en-US" sz="2400" dirty="0">
                <a:latin typeface="Arial Narrow" pitchFamily="34" charset="0"/>
              </a:rPr>
              <a:t>Debt held by the creditor for 18 months or more</a:t>
            </a:r>
          </a:p>
          <a:p>
            <a:pPr lvl="1">
              <a:lnSpc>
                <a:spcPct val="90000"/>
              </a:lnSpc>
            </a:pPr>
            <a:r>
              <a:rPr lang="en-US" sz="2400" dirty="0" err="1">
                <a:latin typeface="Arial Narrow" pitchFamily="34" charset="0"/>
              </a:rPr>
              <a:t>LossCo</a:t>
            </a:r>
            <a:r>
              <a:rPr lang="en-US" sz="2400" dirty="0">
                <a:latin typeface="Arial Narrow" pitchFamily="34" charset="0"/>
              </a:rPr>
              <a:t> often seeks an injunction against trading of debt immediately upon filing for bankruptcy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09243" y="163773"/>
            <a:ext cx="7772400" cy="901700"/>
          </a:xfrm>
        </p:spPr>
        <p:txBody>
          <a:bodyPr>
            <a:normAutofit/>
          </a:bodyPr>
          <a:lstStyle/>
          <a:p>
            <a:r>
              <a:rPr lang="en-US" sz="3600" b="1" dirty="0">
                <a:latin typeface="Arial Narrow" pitchFamily="34" charset="0"/>
              </a:rPr>
              <a:t>Section 382(l)(5): Interest haircut</a:t>
            </a:r>
          </a:p>
        </p:txBody>
      </p:sp>
      <p:sp>
        <p:nvSpPr>
          <p:cNvPr id="53251" name="Rectangle 3"/>
          <p:cNvSpPr>
            <a:spLocks noGrp="1" noChangeArrowheads="1"/>
          </p:cNvSpPr>
          <p:nvPr>
            <p:ph type="body" idx="1"/>
          </p:nvPr>
        </p:nvSpPr>
        <p:spPr>
          <a:xfrm>
            <a:off x="447675" y="1981200"/>
            <a:ext cx="7772400" cy="4114800"/>
          </a:xfrm>
        </p:spPr>
        <p:txBody>
          <a:bodyPr/>
          <a:lstStyle/>
          <a:p>
            <a:pPr marL="396875" indent="-396875"/>
            <a:r>
              <a:rPr lang="en-US" sz="2800" dirty="0" err="1">
                <a:latin typeface="Arial Narrow" pitchFamily="34" charset="0"/>
              </a:rPr>
              <a:t>NOLs</a:t>
            </a:r>
            <a:r>
              <a:rPr lang="en-US" sz="2800" dirty="0">
                <a:latin typeface="Arial Narrow" pitchFamily="34" charset="0"/>
              </a:rPr>
              <a:t> and excess credits are reduced by interest on the debt converted into equity in the bankruptcy proceeding if the interest was paid or accrued in:</a:t>
            </a:r>
          </a:p>
          <a:p>
            <a:pPr marL="854075" lvl="1" indent="-342900"/>
            <a:r>
              <a:rPr lang="en-US" sz="2400" dirty="0">
                <a:latin typeface="Arial Narrow" pitchFamily="34" charset="0"/>
              </a:rPr>
              <a:t>Any taxable year ending during the 3-year period preceding the taxable year in which the ownership change occurs, and </a:t>
            </a:r>
          </a:p>
          <a:p>
            <a:pPr marL="854075" lvl="1" indent="-342900"/>
            <a:r>
              <a:rPr lang="en-US" sz="2400" dirty="0">
                <a:latin typeface="Arial Narrow" pitchFamily="34" charset="0"/>
              </a:rPr>
              <a:t>Through the date of the ownership change in the year of such change</a:t>
            </a:r>
            <a:r>
              <a:rPr lang="en-US" dirty="0"/>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lstStyle/>
          <a:p>
            <a:r>
              <a:rPr lang="en-US" dirty="0" smtClean="0"/>
              <a:t>Fundamentals of Loss Limitations – Sections 172, 810 and Capital Losses</a:t>
            </a:r>
          </a:p>
          <a:p>
            <a:endParaRPr lang="en-US" dirty="0" smtClean="0"/>
          </a:p>
          <a:p>
            <a:r>
              <a:rPr lang="en-US" dirty="0" smtClean="0"/>
              <a:t>Section 382/383</a:t>
            </a:r>
          </a:p>
          <a:p>
            <a:endParaRPr lang="en-US" dirty="0" smtClean="0"/>
          </a:p>
          <a:p>
            <a:r>
              <a:rPr lang="en-US" dirty="0" smtClean="0"/>
              <a:t>Section 384</a:t>
            </a:r>
          </a:p>
          <a:p>
            <a:endParaRPr lang="en-US" dirty="0" smtClean="0"/>
          </a:p>
          <a:p>
            <a:r>
              <a:rPr lang="en-US" dirty="0" smtClean="0"/>
              <a:t>CERT Limitations</a:t>
            </a:r>
          </a:p>
          <a:p>
            <a:endParaRPr lang="en-US" smtClean="0"/>
          </a:p>
          <a:p>
            <a:r>
              <a:rPr lang="en-US" smtClean="0"/>
              <a:t>Treasury </a:t>
            </a:r>
            <a:r>
              <a:rPr lang="en-US" dirty="0" smtClean="0"/>
              <a:t>Regulation Section 1.1502-47</a:t>
            </a:r>
          </a:p>
          <a:p>
            <a:endParaRPr lang="en-US" dirty="0" smtClean="0"/>
          </a:p>
          <a:p>
            <a:endParaRPr lang="en-US" dirty="0"/>
          </a:p>
        </p:txBody>
      </p:sp>
      <p:sp>
        <p:nvSpPr>
          <p:cNvPr id="4" name="Slide Number Placeholder 3"/>
          <p:cNvSpPr>
            <a:spLocks noGrp="1"/>
          </p:cNvSpPr>
          <p:nvPr>
            <p:ph type="sldNum" sz="quarter" idx="12"/>
          </p:nvPr>
        </p:nvSpPr>
        <p:spPr/>
        <p:txBody>
          <a:bodyPr/>
          <a:lstStyle/>
          <a:p>
            <a:fld id="{594F00E0-4F2D-4BAA-ACEA-CF8AF6E854DA}" type="slidenum">
              <a:rPr lang="en-US" smtClean="0"/>
              <a:pPr/>
              <a:t>2</a:t>
            </a:fld>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381948" y="169460"/>
            <a:ext cx="7772400" cy="914400"/>
          </a:xfrm>
        </p:spPr>
        <p:txBody>
          <a:bodyPr>
            <a:normAutofit/>
          </a:bodyPr>
          <a:lstStyle/>
          <a:p>
            <a:r>
              <a:rPr lang="en-US" sz="3600" b="1" dirty="0">
                <a:latin typeface="Arial Narrow" pitchFamily="34" charset="0"/>
              </a:rPr>
              <a:t>Bankruptcy and Section 382(l)(6)</a:t>
            </a:r>
          </a:p>
        </p:txBody>
      </p:sp>
      <p:sp>
        <p:nvSpPr>
          <p:cNvPr id="63491" name="Rectangle 3"/>
          <p:cNvSpPr>
            <a:spLocks noGrp="1" noChangeArrowheads="1"/>
          </p:cNvSpPr>
          <p:nvPr>
            <p:ph type="body" idx="1"/>
          </p:nvPr>
        </p:nvSpPr>
        <p:spPr>
          <a:xfrm>
            <a:off x="415925" y="1981200"/>
            <a:ext cx="7772400" cy="4114800"/>
          </a:xfrm>
        </p:spPr>
        <p:txBody>
          <a:bodyPr/>
          <a:lstStyle/>
          <a:p>
            <a:pPr marL="288925" indent="-288925">
              <a:lnSpc>
                <a:spcPct val="90000"/>
              </a:lnSpc>
            </a:pPr>
            <a:r>
              <a:rPr lang="en-US" sz="2800" dirty="0">
                <a:latin typeface="Arial Narrow" pitchFamily="34" charset="0"/>
              </a:rPr>
              <a:t>If </a:t>
            </a:r>
            <a:r>
              <a:rPr lang="en-US" sz="2800" dirty="0" err="1">
                <a:latin typeface="Arial Narrow" pitchFamily="34" charset="0"/>
              </a:rPr>
              <a:t>LossCo</a:t>
            </a:r>
            <a:r>
              <a:rPr lang="en-US" sz="2800" dirty="0">
                <a:latin typeface="Arial Narrow" pitchFamily="34" charset="0"/>
              </a:rPr>
              <a:t> either does not meet the requirements of Section 382(l)(6) or elects out of its application, Section 382(l)(6) applies</a:t>
            </a:r>
          </a:p>
          <a:p>
            <a:pPr marL="288925" indent="-288925">
              <a:lnSpc>
                <a:spcPct val="90000"/>
              </a:lnSpc>
            </a:pPr>
            <a:r>
              <a:rPr lang="en-US" sz="2800" dirty="0">
                <a:latin typeface="Arial Narrow" pitchFamily="34" charset="0"/>
              </a:rPr>
              <a:t>Under Section 382(l)(6), the value of </a:t>
            </a:r>
            <a:r>
              <a:rPr lang="en-US" sz="2800" dirty="0" err="1">
                <a:latin typeface="Arial Narrow" pitchFamily="34" charset="0"/>
              </a:rPr>
              <a:t>LossCo</a:t>
            </a:r>
            <a:r>
              <a:rPr lang="en-US" sz="2800" dirty="0">
                <a:latin typeface="Arial Narrow" pitchFamily="34" charset="0"/>
              </a:rPr>
              <a:t>, for purposes of calculating the limitation, is increased to reflect debt </a:t>
            </a:r>
            <a:r>
              <a:rPr lang="en-US" sz="2800" dirty="0" smtClean="0">
                <a:latin typeface="Arial Narrow" pitchFamily="34" charset="0"/>
              </a:rPr>
              <a:t>cancellation</a:t>
            </a:r>
          </a:p>
          <a:p>
            <a:pPr marL="288925" indent="-288925">
              <a:lnSpc>
                <a:spcPct val="90000"/>
              </a:lnSpc>
            </a:pPr>
            <a:r>
              <a:rPr lang="en-US" sz="2800" dirty="0" smtClean="0">
                <a:latin typeface="Arial Narrow" pitchFamily="34" charset="0"/>
              </a:rPr>
              <a:t>Value of </a:t>
            </a:r>
            <a:r>
              <a:rPr lang="en-US" sz="2800" dirty="0" err="1" smtClean="0">
                <a:latin typeface="Arial Narrow" pitchFamily="34" charset="0"/>
              </a:rPr>
              <a:t>LossCo</a:t>
            </a:r>
            <a:r>
              <a:rPr lang="en-US" sz="2800" dirty="0" smtClean="0">
                <a:latin typeface="Arial Narrow" pitchFamily="34" charset="0"/>
              </a:rPr>
              <a:t> increased up to the lesser of asset value or equity value post emergence</a:t>
            </a:r>
            <a:endParaRPr lang="en-US" sz="2800" dirty="0">
              <a:latin typeface="Arial Narrow"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5"/>
          <p:cNvSpPr>
            <a:spLocks noGrp="1" noChangeArrowheads="1"/>
          </p:cNvSpPr>
          <p:nvPr>
            <p:ph type="title" idx="4294967295"/>
          </p:nvPr>
        </p:nvSpPr>
        <p:spPr/>
        <p:txBody>
          <a:bodyPr>
            <a:normAutofit/>
          </a:bodyPr>
          <a:lstStyle/>
          <a:p>
            <a:r>
              <a:rPr lang="en-US" sz="3600" b="1" dirty="0" smtClean="0">
                <a:latin typeface="Arial Narrow" pitchFamily="34" charset="0"/>
              </a:rPr>
              <a:t>Annual Limitation</a:t>
            </a:r>
          </a:p>
        </p:txBody>
      </p:sp>
      <p:sp>
        <p:nvSpPr>
          <p:cNvPr id="50178" name="Rectangle 2"/>
          <p:cNvSpPr>
            <a:spLocks noGrp="1" noChangeArrowheads="1"/>
          </p:cNvSpPr>
          <p:nvPr>
            <p:ph idx="4294967295"/>
          </p:nvPr>
        </p:nvSpPr>
        <p:spPr/>
        <p:txBody>
          <a:bodyPr>
            <a:noAutofit/>
          </a:bodyPr>
          <a:lstStyle/>
          <a:p>
            <a:r>
              <a:rPr lang="en-US" sz="2400" dirty="0" smtClean="0">
                <a:latin typeface="Arial Narrow" pitchFamily="34" charset="0"/>
              </a:rPr>
              <a:t>The section 382 limitation generally equals the sum of:</a:t>
            </a:r>
          </a:p>
          <a:p>
            <a:pPr lvl="2">
              <a:buFontTx/>
              <a:buNone/>
            </a:pPr>
            <a:r>
              <a:rPr lang="en-US" dirty="0" smtClean="0">
                <a:latin typeface="Arial Narrow" pitchFamily="34" charset="0"/>
              </a:rPr>
              <a:t>(</a:t>
            </a:r>
            <a:r>
              <a:rPr lang="en-US" dirty="0" err="1" smtClean="0">
                <a:latin typeface="Arial Narrow" pitchFamily="34" charset="0"/>
              </a:rPr>
              <a:t>i</a:t>
            </a:r>
            <a:r>
              <a:rPr lang="en-US" dirty="0" smtClean="0">
                <a:latin typeface="Arial Narrow" pitchFamily="34" charset="0"/>
              </a:rPr>
              <a:t>) FMV loss corporation </a:t>
            </a:r>
            <a:r>
              <a:rPr lang="en-US" dirty="0" smtClean="0">
                <a:latin typeface="Arial Narrow" pitchFamily="34" charset="0"/>
                <a:sym typeface="Symbol" pitchFamily="18" charset="2"/>
              </a:rPr>
              <a:t> </a:t>
            </a:r>
            <a:r>
              <a:rPr lang="en-US" dirty="0" smtClean="0">
                <a:latin typeface="Arial Narrow" pitchFamily="34" charset="0"/>
              </a:rPr>
              <a:t>long-term tax-exempt rate, </a:t>
            </a:r>
          </a:p>
          <a:p>
            <a:pPr lvl="2">
              <a:buFontTx/>
              <a:buNone/>
            </a:pPr>
            <a:r>
              <a:rPr lang="en-US" dirty="0" smtClean="0">
                <a:latin typeface="Arial Narrow" pitchFamily="34" charset="0"/>
              </a:rPr>
              <a:t>(ii) recognized built-in gains, and </a:t>
            </a:r>
          </a:p>
          <a:p>
            <a:pPr lvl="2">
              <a:buFontTx/>
              <a:buNone/>
            </a:pPr>
            <a:r>
              <a:rPr lang="en-US" dirty="0" smtClean="0">
                <a:latin typeface="Arial Narrow" pitchFamily="34" charset="0"/>
              </a:rPr>
              <a:t>(iii) unused limitation from prior year.</a:t>
            </a:r>
          </a:p>
          <a:p>
            <a:r>
              <a:rPr lang="en-US" sz="2400" dirty="0" smtClean="0">
                <a:latin typeface="Arial Narrow" pitchFamily="34" charset="0"/>
              </a:rPr>
              <a:t>If multiple ownership changes occur the NOLs remain subject to each limitation</a:t>
            </a:r>
          </a:p>
          <a:p>
            <a:pPr lvl="1"/>
            <a:r>
              <a:rPr lang="en-US" sz="2400" dirty="0" smtClean="0">
                <a:latin typeface="Arial Narrow" pitchFamily="34" charset="0"/>
              </a:rPr>
              <a:t>$200 NOLs subject to an annual limitation of $10 as a result of date 1 change</a:t>
            </a:r>
          </a:p>
          <a:p>
            <a:pPr lvl="1"/>
            <a:r>
              <a:rPr lang="en-US" sz="2400" dirty="0" smtClean="0">
                <a:latin typeface="Arial Narrow" pitchFamily="34" charset="0"/>
              </a:rPr>
              <a:t>Date 2 change results in $50 annual limitation</a:t>
            </a:r>
          </a:p>
          <a:p>
            <a:pPr lvl="1"/>
            <a:r>
              <a:rPr lang="en-US" sz="2400" dirty="0" smtClean="0">
                <a:latin typeface="Arial Narrow" pitchFamily="34" charset="0"/>
              </a:rPr>
              <a:t>$200 in NOLs remains subject to the $10 annual limitation</a:t>
            </a:r>
            <a:r>
              <a:rPr lang="en-US" dirty="0" smtClean="0">
                <a:latin typeface="Arial Narrow" pitchFamily="34" charset="0"/>
              </a:rPr>
              <a:t>	</a:t>
            </a:r>
          </a:p>
        </p:txBody>
      </p:sp>
      <p:sp>
        <p:nvSpPr>
          <p:cNvPr id="50179" name="Rectangle 4"/>
          <p:cNvSpPr>
            <a:spLocks noChangeArrowheads="1"/>
          </p:cNvSpPr>
          <p:nvPr/>
        </p:nvSpPr>
        <p:spPr bwMode="auto">
          <a:xfrm>
            <a:off x="4876800" y="6477000"/>
            <a:ext cx="3505200" cy="228600"/>
          </a:xfrm>
          <a:prstGeom prst="rect">
            <a:avLst/>
          </a:prstGeom>
          <a:noFill/>
          <a:ln w="9525">
            <a:noFill/>
            <a:miter lim="800000"/>
            <a:headEnd/>
            <a:tailEnd/>
          </a:ln>
        </p:spPr>
        <p:txBody>
          <a:bodyPr/>
          <a:lstStyle/>
          <a:p>
            <a:endParaRPr lang="en-US" sz="1400" b="0">
              <a:latin typeface="Times New Roman" pitchFamily="18" charset="0"/>
            </a:endParaRPr>
          </a:p>
        </p:txBody>
      </p:sp>
      <p:sp>
        <p:nvSpPr>
          <p:cNvPr id="50180" name="Text Box 6"/>
          <p:cNvSpPr txBox="1">
            <a:spLocks noChangeArrowheads="1"/>
          </p:cNvSpPr>
          <p:nvPr/>
        </p:nvSpPr>
        <p:spPr bwMode="auto">
          <a:xfrm>
            <a:off x="5775325" y="3013075"/>
            <a:ext cx="184150" cy="457200"/>
          </a:xfrm>
          <a:prstGeom prst="rect">
            <a:avLst/>
          </a:prstGeom>
          <a:noFill/>
          <a:ln w="9525">
            <a:noFill/>
            <a:miter lim="800000"/>
            <a:headEnd/>
            <a:tailEnd/>
          </a:ln>
        </p:spPr>
        <p:txBody>
          <a:bodyPr wrap="none">
            <a:spAutoFit/>
          </a:bodyPr>
          <a:lstStyle/>
          <a:p>
            <a:pPr algn="l"/>
            <a:endParaRPr lang="en-US" sz="2400" b="0">
              <a:latin typeface="Times New Roman" pitchFamily="18" charset="0"/>
            </a:endParaRPr>
          </a:p>
        </p:txBody>
      </p:sp>
      <p:sp>
        <p:nvSpPr>
          <p:cNvPr id="50181" name="Rectangle 6"/>
          <p:cNvSpPr>
            <a:spLocks noGrp="1" noChangeArrowheads="1"/>
          </p:cNvSpPr>
          <p:nvPr>
            <p:ph type="sldNum" sz="quarter" idx="4294967295"/>
          </p:nvPr>
        </p:nvSpPr>
        <p:spPr bwMode="auto">
          <a:xfrm>
            <a:off x="6553200" y="6245225"/>
            <a:ext cx="2133600" cy="476250"/>
          </a:xfrm>
          <a:prstGeom prst="rect">
            <a:avLst/>
          </a:prstGeom>
          <a:noFill/>
          <a:ln>
            <a:miter lim="800000"/>
            <a:headEnd/>
            <a:tailEnd/>
          </a:ln>
        </p:spPr>
        <p:txBody>
          <a:bodyPr anchor="b"/>
          <a:lstStyle/>
          <a:p>
            <a:pPr algn="r"/>
            <a:fld id="{59E64A4C-DCA3-4C31-B5A4-855A1687CFBB}" type="slidenum">
              <a:rPr lang="en-US" sz="1300" b="0"/>
              <a:pPr algn="r"/>
              <a:t>21</a:t>
            </a:fld>
            <a:endParaRPr lang="en-US" sz="1300" b="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5"/>
          <p:cNvSpPr>
            <a:spLocks noGrp="1" noChangeArrowheads="1"/>
          </p:cNvSpPr>
          <p:nvPr>
            <p:ph type="title" idx="4294967295"/>
          </p:nvPr>
        </p:nvSpPr>
        <p:spPr/>
        <p:txBody>
          <a:bodyPr/>
          <a:lstStyle/>
          <a:p>
            <a:r>
              <a:rPr lang="en-US" sz="3400" smtClean="0"/>
              <a:t>Built-in Gains and Losses (continued)</a:t>
            </a:r>
          </a:p>
        </p:txBody>
      </p:sp>
      <p:sp>
        <p:nvSpPr>
          <p:cNvPr id="52226" name="Rectangle 2"/>
          <p:cNvSpPr>
            <a:spLocks noGrp="1" noChangeArrowheads="1"/>
          </p:cNvSpPr>
          <p:nvPr>
            <p:ph idx="4294967295"/>
          </p:nvPr>
        </p:nvSpPr>
        <p:spPr>
          <a:xfrm>
            <a:off x="457200" y="1295400"/>
            <a:ext cx="8229600" cy="4830763"/>
          </a:xfrm>
        </p:spPr>
        <p:txBody>
          <a:bodyPr>
            <a:noAutofit/>
          </a:bodyPr>
          <a:lstStyle/>
          <a:p>
            <a:r>
              <a:rPr lang="en-US" sz="2400" i="1" dirty="0" smtClean="0">
                <a:latin typeface="Arial Narrow" pitchFamily="34" charset="0"/>
              </a:rPr>
              <a:t>Section 382(h) – Built-in Gains and Losses:</a:t>
            </a:r>
          </a:p>
          <a:p>
            <a:pPr lvl="1"/>
            <a:r>
              <a:rPr lang="en-US" sz="2000" dirty="0" smtClean="0">
                <a:latin typeface="Arial Narrow" pitchFamily="34" charset="0"/>
              </a:rPr>
              <a:t>Built-in gain would not have been subject to limitation and built-in losses would have been subject to limitation</a:t>
            </a:r>
            <a:endParaRPr lang="en-US" sz="2000" i="1" dirty="0" smtClean="0">
              <a:latin typeface="Arial Narrow" pitchFamily="34" charset="0"/>
            </a:endParaRPr>
          </a:p>
          <a:p>
            <a:r>
              <a:rPr lang="en-US" sz="2400" i="1" dirty="0" smtClean="0">
                <a:latin typeface="Arial Narrow" pitchFamily="34" charset="0"/>
              </a:rPr>
              <a:t>Section 382(h)(1) and (2) – Recognition Rules:</a:t>
            </a:r>
          </a:p>
          <a:p>
            <a:pPr lvl="1"/>
            <a:r>
              <a:rPr lang="en-US" sz="2000" i="1" u="sng" dirty="0" smtClean="0">
                <a:latin typeface="Arial Narrow" pitchFamily="34" charset="0"/>
              </a:rPr>
              <a:t>Recognized Built-in Gains (“RBIGs”)</a:t>
            </a:r>
            <a:r>
              <a:rPr lang="en-US" sz="2000" dirty="0" smtClean="0">
                <a:latin typeface="Arial Narrow" pitchFamily="34" charset="0"/>
              </a:rPr>
              <a:t>: If a loss corporation has a net unrealized built-in gain (“NUBIG”), any RBIG recognized during the 5-year recognition period following the ownership change increases the § 382 limitation for that year – </a:t>
            </a:r>
            <a:r>
              <a:rPr lang="en-US" sz="2000" i="1" dirty="0" smtClean="0">
                <a:latin typeface="Arial Narrow" pitchFamily="34" charset="0"/>
              </a:rPr>
              <a:t>Only a NUBIG can have RBIG </a:t>
            </a:r>
          </a:p>
          <a:p>
            <a:pPr lvl="1"/>
            <a:r>
              <a:rPr lang="en-US" sz="2000" i="1" u="sng" dirty="0" smtClean="0">
                <a:latin typeface="Arial Narrow" pitchFamily="34" charset="0"/>
              </a:rPr>
              <a:t>Recognized Built-in Losses (“RBILs”)</a:t>
            </a:r>
            <a:r>
              <a:rPr lang="en-US" sz="2000" dirty="0" smtClean="0">
                <a:latin typeface="Arial Narrow" pitchFamily="34" charset="0"/>
              </a:rPr>
              <a:t>: If a loss corporation has a net unrealized built-in loss (“NUBIL”), any RBIL recognized during the 5-year recognition period following the ownership change is treated as a </a:t>
            </a:r>
            <a:br>
              <a:rPr lang="en-US" sz="2000" dirty="0" smtClean="0">
                <a:latin typeface="Arial Narrow" pitchFamily="34" charset="0"/>
              </a:rPr>
            </a:br>
            <a:r>
              <a:rPr lang="en-US" sz="2000" dirty="0" smtClean="0">
                <a:latin typeface="Arial Narrow" pitchFamily="34" charset="0"/>
              </a:rPr>
              <a:t>pre-change loss subject to the § 382 limitation – </a:t>
            </a:r>
            <a:r>
              <a:rPr lang="en-US" sz="2000" i="1" dirty="0" smtClean="0">
                <a:latin typeface="Arial Narrow" pitchFamily="34" charset="0"/>
              </a:rPr>
              <a:t>Only a NUBIL can have RBIL </a:t>
            </a:r>
            <a:endParaRPr lang="en-US" sz="2000" dirty="0" smtClean="0">
              <a:latin typeface="Arial Narrow" pitchFamily="34" charset="0"/>
            </a:endParaRPr>
          </a:p>
          <a:p>
            <a:pPr lvl="2"/>
            <a:r>
              <a:rPr lang="en-US" sz="2000" i="1" dirty="0" smtClean="0">
                <a:latin typeface="Arial Narrow" pitchFamily="34" charset="0"/>
              </a:rPr>
              <a:t>Depreciation, etc.</a:t>
            </a:r>
            <a:r>
              <a:rPr lang="en-US" sz="2000" dirty="0" smtClean="0">
                <a:latin typeface="Arial Narrow" pitchFamily="34" charset="0"/>
              </a:rPr>
              <a:t>: Depreciation, amortization, or depletion deductions are treated as RBIL, except to the extent the loss corporation establishes that the deduction is not attributable to an asset’s built-in loss.</a:t>
            </a:r>
            <a:endParaRPr lang="en-US" sz="2000" i="1" u="sng" dirty="0" smtClean="0">
              <a:latin typeface="Arial Narrow" pitchFamily="34" charset="0"/>
            </a:endParaRPr>
          </a:p>
        </p:txBody>
      </p:sp>
      <p:sp>
        <p:nvSpPr>
          <p:cNvPr id="52227" name="Rectangle 4"/>
          <p:cNvSpPr>
            <a:spLocks noChangeArrowheads="1"/>
          </p:cNvSpPr>
          <p:nvPr/>
        </p:nvSpPr>
        <p:spPr bwMode="auto">
          <a:xfrm>
            <a:off x="4876800" y="6477000"/>
            <a:ext cx="3505200" cy="228600"/>
          </a:xfrm>
          <a:prstGeom prst="rect">
            <a:avLst/>
          </a:prstGeom>
          <a:noFill/>
          <a:ln w="9525">
            <a:noFill/>
            <a:miter lim="800000"/>
            <a:headEnd/>
            <a:tailEnd/>
          </a:ln>
        </p:spPr>
        <p:txBody>
          <a:bodyPr/>
          <a:lstStyle/>
          <a:p>
            <a:endParaRPr lang="en-US" sz="1400" b="0">
              <a:latin typeface="Times New Roman" pitchFamily="18" charset="0"/>
            </a:endParaRPr>
          </a:p>
        </p:txBody>
      </p:sp>
      <p:sp>
        <p:nvSpPr>
          <p:cNvPr id="52228" name="Text Box 6"/>
          <p:cNvSpPr txBox="1">
            <a:spLocks noChangeArrowheads="1"/>
          </p:cNvSpPr>
          <p:nvPr/>
        </p:nvSpPr>
        <p:spPr bwMode="auto">
          <a:xfrm>
            <a:off x="5775325" y="3013075"/>
            <a:ext cx="184150" cy="457200"/>
          </a:xfrm>
          <a:prstGeom prst="rect">
            <a:avLst/>
          </a:prstGeom>
          <a:noFill/>
          <a:ln w="9525">
            <a:noFill/>
            <a:miter lim="800000"/>
            <a:headEnd/>
            <a:tailEnd/>
          </a:ln>
        </p:spPr>
        <p:txBody>
          <a:bodyPr wrap="none">
            <a:spAutoFit/>
          </a:bodyPr>
          <a:lstStyle/>
          <a:p>
            <a:pPr algn="l"/>
            <a:endParaRPr lang="en-US" sz="2400" b="0">
              <a:latin typeface="Times New Roman" pitchFamily="18" charset="0"/>
            </a:endParaRPr>
          </a:p>
        </p:txBody>
      </p:sp>
      <p:sp>
        <p:nvSpPr>
          <p:cNvPr id="52229" name="Rectangle 6"/>
          <p:cNvSpPr>
            <a:spLocks noGrp="1" noChangeArrowheads="1"/>
          </p:cNvSpPr>
          <p:nvPr>
            <p:ph type="sldNum" sz="quarter" idx="4294967295"/>
          </p:nvPr>
        </p:nvSpPr>
        <p:spPr bwMode="auto">
          <a:xfrm>
            <a:off x="6553200" y="6245225"/>
            <a:ext cx="2133600" cy="476250"/>
          </a:xfrm>
          <a:prstGeom prst="rect">
            <a:avLst/>
          </a:prstGeom>
          <a:noFill/>
          <a:ln>
            <a:miter lim="800000"/>
            <a:headEnd/>
            <a:tailEnd/>
          </a:ln>
        </p:spPr>
        <p:txBody>
          <a:bodyPr anchor="b"/>
          <a:lstStyle/>
          <a:p>
            <a:pPr algn="r"/>
            <a:fld id="{C080BC9D-FF63-4B00-8AC2-B0AB6FD26624}" type="slidenum">
              <a:rPr lang="en-US" sz="1300" b="0"/>
              <a:pPr algn="r"/>
              <a:t>22</a:t>
            </a:fld>
            <a:endParaRPr lang="en-US" sz="1300" b="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5"/>
          <p:cNvSpPr>
            <a:spLocks noGrp="1" noChangeArrowheads="1"/>
          </p:cNvSpPr>
          <p:nvPr>
            <p:ph type="title" idx="4294967295"/>
          </p:nvPr>
        </p:nvSpPr>
        <p:spPr/>
        <p:txBody>
          <a:bodyPr>
            <a:normAutofit/>
          </a:bodyPr>
          <a:lstStyle/>
          <a:p>
            <a:r>
              <a:rPr lang="en-US" sz="3600" b="1" dirty="0" smtClean="0">
                <a:latin typeface="Arial Narrow" pitchFamily="34" charset="0"/>
              </a:rPr>
              <a:t>Built-in Gains and Losses (continued)</a:t>
            </a:r>
          </a:p>
        </p:txBody>
      </p:sp>
      <p:sp>
        <p:nvSpPr>
          <p:cNvPr id="54274" name="Rectangle 2"/>
          <p:cNvSpPr>
            <a:spLocks noGrp="1" noChangeArrowheads="1"/>
          </p:cNvSpPr>
          <p:nvPr>
            <p:ph idx="4294967295"/>
          </p:nvPr>
        </p:nvSpPr>
        <p:spPr/>
        <p:txBody>
          <a:bodyPr>
            <a:noAutofit/>
          </a:bodyPr>
          <a:lstStyle/>
          <a:p>
            <a:r>
              <a:rPr lang="en-US" sz="2400" i="1" dirty="0" smtClean="0">
                <a:latin typeface="Arial Narrow" pitchFamily="34" charset="0"/>
              </a:rPr>
              <a:t>Section 382(h)(3) – NUBIG/NUBIL:</a:t>
            </a:r>
          </a:p>
          <a:p>
            <a:pPr lvl="1"/>
            <a:r>
              <a:rPr lang="en-US" sz="2200" i="1" u="sng" dirty="0" smtClean="0">
                <a:latin typeface="Arial Narrow" pitchFamily="34" charset="0"/>
              </a:rPr>
              <a:t>NUBIG</a:t>
            </a:r>
            <a:r>
              <a:rPr lang="en-US" sz="2200" dirty="0" smtClean="0">
                <a:latin typeface="Arial Narrow" pitchFamily="34" charset="0"/>
              </a:rPr>
              <a:t>: A loss corporation’s NUBIG generally equals the excess, if any, of the aggregate fair market value of its assets immediately before an ownership change over the assets’ aggregate adjusted basis at that time. </a:t>
            </a:r>
          </a:p>
          <a:p>
            <a:pPr lvl="1"/>
            <a:r>
              <a:rPr lang="en-US" sz="2200" i="1" u="sng" dirty="0" smtClean="0">
                <a:latin typeface="Arial Narrow" pitchFamily="34" charset="0"/>
              </a:rPr>
              <a:t>NUBIL</a:t>
            </a:r>
            <a:r>
              <a:rPr lang="en-US" sz="2200" dirty="0" smtClean="0">
                <a:latin typeface="Arial Narrow" pitchFamily="34" charset="0"/>
              </a:rPr>
              <a:t>: A loss corporation’s NUBIL generally equals the excess, if any, of the aggregate adjusted basis of its assets immediately before an ownership change over the assets’ aggregate fair market value at that time. See also § 382(h)(8).</a:t>
            </a:r>
          </a:p>
          <a:p>
            <a:pPr lvl="1"/>
            <a:r>
              <a:rPr lang="en-US" sz="2200" i="1" u="sng" dirty="0" smtClean="0">
                <a:latin typeface="Arial Narrow" pitchFamily="34" charset="0"/>
              </a:rPr>
              <a:t>Threshold Rule</a:t>
            </a:r>
            <a:r>
              <a:rPr lang="en-US" sz="2200" dirty="0" smtClean="0">
                <a:latin typeface="Arial Narrow" pitchFamily="34" charset="0"/>
              </a:rPr>
              <a:t>: If a loss corporation’s NUBIG or NUBIL does not exceed the lesser of $10 million or 15% of the aggregate fair market value of its assets immediately before the ownership change, the loss corporation’s NUBIG or NUBIL is deemed to be zero.</a:t>
            </a:r>
          </a:p>
        </p:txBody>
      </p:sp>
      <p:sp>
        <p:nvSpPr>
          <p:cNvPr id="54275" name="Rectangle 4"/>
          <p:cNvSpPr>
            <a:spLocks noChangeArrowheads="1"/>
          </p:cNvSpPr>
          <p:nvPr/>
        </p:nvSpPr>
        <p:spPr bwMode="auto">
          <a:xfrm>
            <a:off x="4876800" y="6477000"/>
            <a:ext cx="3505200" cy="228600"/>
          </a:xfrm>
          <a:prstGeom prst="rect">
            <a:avLst/>
          </a:prstGeom>
          <a:noFill/>
          <a:ln w="9525">
            <a:noFill/>
            <a:miter lim="800000"/>
            <a:headEnd/>
            <a:tailEnd/>
          </a:ln>
        </p:spPr>
        <p:txBody>
          <a:bodyPr/>
          <a:lstStyle/>
          <a:p>
            <a:endParaRPr lang="en-US" sz="1400" b="0">
              <a:latin typeface="Times New Roman" pitchFamily="18" charset="0"/>
            </a:endParaRPr>
          </a:p>
        </p:txBody>
      </p:sp>
      <p:sp>
        <p:nvSpPr>
          <p:cNvPr id="54276" name="Text Box 6"/>
          <p:cNvSpPr txBox="1">
            <a:spLocks noChangeArrowheads="1"/>
          </p:cNvSpPr>
          <p:nvPr/>
        </p:nvSpPr>
        <p:spPr bwMode="auto">
          <a:xfrm>
            <a:off x="5775325" y="3013075"/>
            <a:ext cx="184150" cy="457200"/>
          </a:xfrm>
          <a:prstGeom prst="rect">
            <a:avLst/>
          </a:prstGeom>
          <a:noFill/>
          <a:ln w="9525">
            <a:noFill/>
            <a:miter lim="800000"/>
            <a:headEnd/>
            <a:tailEnd/>
          </a:ln>
        </p:spPr>
        <p:txBody>
          <a:bodyPr wrap="none">
            <a:spAutoFit/>
          </a:bodyPr>
          <a:lstStyle/>
          <a:p>
            <a:pPr algn="l"/>
            <a:endParaRPr lang="en-US" sz="2400" b="0">
              <a:latin typeface="Times New Roman" pitchFamily="18" charset="0"/>
            </a:endParaRPr>
          </a:p>
        </p:txBody>
      </p:sp>
      <p:sp>
        <p:nvSpPr>
          <p:cNvPr id="54277" name="Rectangle 6"/>
          <p:cNvSpPr>
            <a:spLocks noGrp="1" noChangeArrowheads="1"/>
          </p:cNvSpPr>
          <p:nvPr>
            <p:ph type="sldNum" sz="quarter" idx="4294967295"/>
          </p:nvPr>
        </p:nvSpPr>
        <p:spPr bwMode="auto">
          <a:xfrm>
            <a:off x="6553200" y="6245225"/>
            <a:ext cx="2133600" cy="476250"/>
          </a:xfrm>
          <a:prstGeom prst="rect">
            <a:avLst/>
          </a:prstGeom>
          <a:noFill/>
          <a:ln>
            <a:miter lim="800000"/>
            <a:headEnd/>
            <a:tailEnd/>
          </a:ln>
        </p:spPr>
        <p:txBody>
          <a:bodyPr anchor="b"/>
          <a:lstStyle/>
          <a:p>
            <a:pPr algn="r"/>
            <a:fld id="{B67A79C7-30F8-47F1-866F-DDFBFC57AFDD}" type="slidenum">
              <a:rPr lang="en-US" sz="1300" b="0"/>
              <a:pPr algn="r"/>
              <a:t>23</a:t>
            </a:fld>
            <a:endParaRPr lang="en-US" sz="1300" b="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idx="4294967295"/>
          </p:nvPr>
        </p:nvSpPr>
        <p:spPr/>
        <p:txBody>
          <a:bodyPr>
            <a:normAutofit/>
          </a:bodyPr>
          <a:lstStyle/>
          <a:p>
            <a:r>
              <a:rPr lang="en-US" sz="3600" b="1" dirty="0" smtClean="0">
                <a:latin typeface="Arial Narrow" pitchFamily="34" charset="0"/>
              </a:rPr>
              <a:t>Built in Gains &amp; Losses (continued)</a:t>
            </a:r>
          </a:p>
        </p:txBody>
      </p:sp>
      <p:sp>
        <p:nvSpPr>
          <p:cNvPr id="208899" name="Rectangle 3"/>
          <p:cNvSpPr>
            <a:spLocks noGrp="1" noChangeArrowheads="1"/>
          </p:cNvSpPr>
          <p:nvPr>
            <p:ph type="body" idx="4294967295"/>
          </p:nvPr>
        </p:nvSpPr>
        <p:spPr/>
        <p:txBody>
          <a:bodyPr>
            <a:normAutofit/>
          </a:bodyPr>
          <a:lstStyle/>
          <a:p>
            <a:pPr marL="533400" indent="-533400">
              <a:buFontTx/>
              <a:buNone/>
              <a:defRPr/>
            </a:pPr>
            <a:r>
              <a:rPr lang="en-US" sz="2400" i="1" dirty="0">
                <a:latin typeface="Arial Narrow" pitchFamily="34" charset="0"/>
              </a:rPr>
              <a:t>Notice 2003-65:</a:t>
            </a:r>
          </a:p>
          <a:p>
            <a:pPr marL="533400" indent="-533400">
              <a:defRPr/>
            </a:pPr>
            <a:r>
              <a:rPr lang="en-US" sz="2400" dirty="0" smtClean="0">
                <a:latin typeface="Arial Narrow" pitchFamily="34" charset="0"/>
              </a:rPr>
              <a:t>Provides two safe harbor methods for determining RBIG and RBIL</a:t>
            </a:r>
          </a:p>
          <a:p>
            <a:pPr marL="914400" lvl="1" indent="-457200">
              <a:defRPr/>
            </a:pPr>
            <a:r>
              <a:rPr lang="en-US" sz="2400" dirty="0" smtClean="0">
                <a:latin typeface="Arial Narrow" pitchFamily="34" charset="0"/>
              </a:rPr>
              <a:t>Sec. 338 method</a:t>
            </a:r>
          </a:p>
          <a:p>
            <a:pPr marL="1262062" lvl="2" indent="-457200">
              <a:defRPr/>
            </a:pPr>
            <a:r>
              <a:rPr lang="en-US" dirty="0" smtClean="0">
                <a:latin typeface="Arial Narrow" pitchFamily="34" charset="0"/>
              </a:rPr>
              <a:t>Generally favorable to a NUBIG</a:t>
            </a:r>
          </a:p>
          <a:p>
            <a:pPr marL="914400" lvl="1" indent="-457200">
              <a:defRPr/>
            </a:pPr>
            <a:r>
              <a:rPr lang="en-US" sz="2400" dirty="0" smtClean="0">
                <a:latin typeface="Arial Narrow" pitchFamily="34" charset="0"/>
              </a:rPr>
              <a:t>Sec. 1374 method</a:t>
            </a:r>
          </a:p>
          <a:p>
            <a:pPr marL="1262062" lvl="2" indent="-457200">
              <a:defRPr/>
            </a:pPr>
            <a:r>
              <a:rPr lang="en-US" dirty="0" smtClean="0">
                <a:latin typeface="Arial Narrow" pitchFamily="34" charset="0"/>
              </a:rPr>
              <a:t>Generally favorable to a NUBIL</a:t>
            </a:r>
          </a:p>
          <a:p>
            <a:pPr marL="533400" indent="-533400">
              <a:defRPr/>
            </a:pPr>
            <a:endParaRPr lang="en-US" sz="2400" dirty="0" smtClean="0">
              <a:latin typeface="Arial Narrow" pitchFamily="34" charset="0"/>
            </a:endParaRPr>
          </a:p>
          <a:p>
            <a:pPr marL="533400" indent="-533400">
              <a:defRPr/>
            </a:pPr>
            <a:r>
              <a:rPr lang="en-US" sz="2400" dirty="0" smtClean="0">
                <a:latin typeface="Arial Narrow" pitchFamily="34" charset="0"/>
              </a:rPr>
              <a:t>Each method applies Reg. Sec. 1.1374-3 in determining NUBIG/NUBIL </a:t>
            </a:r>
          </a:p>
          <a:p>
            <a:pPr marL="868363" lvl="1" indent="-404813">
              <a:defRPr/>
            </a:pPr>
            <a:r>
              <a:rPr lang="en-US" sz="2400" dirty="0" smtClean="0">
                <a:latin typeface="Arial Narrow" pitchFamily="34" charset="0"/>
              </a:rPr>
              <a:t>Contingent consideration and liabilities are valued as of the date of the ownership change</a:t>
            </a:r>
          </a:p>
          <a:p>
            <a:pPr marL="868363" lvl="1" indent="-533400">
              <a:buFontTx/>
              <a:buNone/>
              <a:defRPr/>
            </a:pPr>
            <a:endParaRPr lang="en-US" sz="2000" dirty="0"/>
          </a:p>
        </p:txBody>
      </p:sp>
      <p:sp>
        <p:nvSpPr>
          <p:cNvPr id="56324" name="Text Box 4"/>
          <p:cNvSpPr txBox="1">
            <a:spLocks noChangeArrowheads="1"/>
          </p:cNvSpPr>
          <p:nvPr/>
        </p:nvSpPr>
        <p:spPr bwMode="auto">
          <a:xfrm>
            <a:off x="7924800" y="6259513"/>
            <a:ext cx="990600" cy="396875"/>
          </a:xfrm>
          <a:prstGeom prst="rect">
            <a:avLst/>
          </a:prstGeom>
          <a:noFill/>
          <a:ln w="9525">
            <a:noFill/>
            <a:miter lim="800000"/>
            <a:headEnd/>
            <a:tailEnd/>
          </a:ln>
          <a:effectLst/>
        </p:spPr>
        <p:txBody>
          <a:bodyPr>
            <a:spAutoFit/>
          </a:bodyPr>
          <a:lstStyle/>
          <a:p>
            <a:pPr algn="l"/>
            <a:endParaRPr lang="en-US"/>
          </a:p>
        </p:txBody>
      </p:sp>
      <p:sp>
        <p:nvSpPr>
          <p:cNvPr id="56325" name="Text Box 5"/>
          <p:cNvSpPr txBox="1">
            <a:spLocks noChangeArrowheads="1"/>
          </p:cNvSpPr>
          <p:nvPr/>
        </p:nvSpPr>
        <p:spPr bwMode="auto">
          <a:xfrm>
            <a:off x="7772400" y="6259513"/>
            <a:ext cx="854075" cy="396875"/>
          </a:xfrm>
          <a:prstGeom prst="rect">
            <a:avLst/>
          </a:prstGeom>
          <a:noFill/>
          <a:ln w="9525">
            <a:noFill/>
            <a:miter lim="800000"/>
            <a:headEnd/>
            <a:tailEnd/>
          </a:ln>
          <a:effectLst/>
        </p:spPr>
        <p:txBody>
          <a:bodyPr>
            <a:spAutoFit/>
          </a:bodyPr>
          <a:lstStyle/>
          <a:p>
            <a:pPr algn="l"/>
            <a:endParaRPr lang="en-US"/>
          </a:p>
        </p:txBody>
      </p:sp>
      <p:sp>
        <p:nvSpPr>
          <p:cNvPr id="56326" name="Text Box 6"/>
          <p:cNvSpPr txBox="1">
            <a:spLocks noChangeArrowheads="1"/>
          </p:cNvSpPr>
          <p:nvPr/>
        </p:nvSpPr>
        <p:spPr bwMode="auto">
          <a:xfrm>
            <a:off x="7772400" y="6194425"/>
            <a:ext cx="1038225" cy="488950"/>
          </a:xfrm>
          <a:prstGeom prst="rect">
            <a:avLst/>
          </a:prstGeom>
          <a:noFill/>
          <a:ln w="9525">
            <a:noFill/>
            <a:miter lim="800000"/>
            <a:headEnd/>
            <a:tailEnd/>
          </a:ln>
          <a:effectLst/>
        </p:spPr>
        <p:txBody>
          <a:bodyPr>
            <a:spAutoFit/>
          </a:bodyPr>
          <a:lstStyle/>
          <a:p>
            <a:pPr algn="l"/>
            <a:r>
              <a:rPr lang="en-US" sz="1300" b="0"/>
              <a:t>            </a:t>
            </a:r>
          </a:p>
          <a:p>
            <a:pPr algn="l"/>
            <a:r>
              <a:rPr lang="en-US" sz="1300" b="0"/>
              <a:t>            23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title" idx="4294967295"/>
          </p:nvPr>
        </p:nvSpPr>
        <p:spPr/>
        <p:txBody>
          <a:bodyPr>
            <a:normAutofit/>
          </a:bodyPr>
          <a:lstStyle/>
          <a:p>
            <a:r>
              <a:rPr lang="en-US" sz="3600" b="1" dirty="0" smtClean="0">
                <a:latin typeface="Arial Narrow" pitchFamily="34" charset="0"/>
              </a:rPr>
              <a:t>Section 382 – Built in Gains &amp; Losses </a:t>
            </a:r>
          </a:p>
        </p:txBody>
      </p:sp>
      <p:sp>
        <p:nvSpPr>
          <p:cNvPr id="209923" name="Rectangle 3"/>
          <p:cNvSpPr>
            <a:spLocks noGrp="1" noChangeArrowheads="1"/>
          </p:cNvSpPr>
          <p:nvPr>
            <p:ph type="body" idx="4294967295"/>
          </p:nvPr>
        </p:nvSpPr>
        <p:spPr/>
        <p:txBody>
          <a:bodyPr>
            <a:noAutofit/>
          </a:bodyPr>
          <a:lstStyle/>
          <a:p>
            <a:pPr marL="533400" indent="-533400">
              <a:buFontTx/>
              <a:buNone/>
              <a:defRPr/>
            </a:pPr>
            <a:r>
              <a:rPr lang="en-US" sz="2400" i="1" dirty="0">
                <a:latin typeface="Arial Narrow" pitchFamily="34" charset="0"/>
              </a:rPr>
              <a:t>NUBIG/NUBIL under Notice 2003-65:</a:t>
            </a:r>
          </a:p>
          <a:p>
            <a:pPr marL="533400" indent="-533400">
              <a:defRPr/>
            </a:pPr>
            <a:r>
              <a:rPr lang="en-US" sz="2400" dirty="0" smtClean="0">
                <a:latin typeface="Arial Narrow" pitchFamily="34" charset="0"/>
              </a:rPr>
              <a:t>Amount </a:t>
            </a:r>
            <a:r>
              <a:rPr lang="en-US" sz="2400" dirty="0">
                <a:latin typeface="Arial Narrow" pitchFamily="34" charset="0"/>
              </a:rPr>
              <a:t>realized if immediately </a:t>
            </a:r>
            <a:r>
              <a:rPr lang="en-US" sz="2400" dirty="0" smtClean="0">
                <a:latin typeface="Arial Narrow" pitchFamily="34" charset="0"/>
              </a:rPr>
              <a:t>prior to the change, </a:t>
            </a:r>
            <a:r>
              <a:rPr lang="en-US" sz="2400" dirty="0" err="1" smtClean="0">
                <a:latin typeface="Arial Narrow" pitchFamily="34" charset="0"/>
              </a:rPr>
              <a:t>LossCo</a:t>
            </a:r>
            <a:r>
              <a:rPr lang="en-US" sz="2400" dirty="0" smtClean="0">
                <a:latin typeface="Arial Narrow" pitchFamily="34" charset="0"/>
              </a:rPr>
              <a:t> sold </a:t>
            </a:r>
            <a:r>
              <a:rPr lang="en-US" sz="2400" dirty="0">
                <a:latin typeface="Arial Narrow" pitchFamily="34" charset="0"/>
              </a:rPr>
              <a:t>all assets (including </a:t>
            </a:r>
            <a:r>
              <a:rPr lang="en-US" sz="2400" dirty="0" smtClean="0">
                <a:latin typeface="Arial Narrow" pitchFamily="34" charset="0"/>
              </a:rPr>
              <a:t>goodwill) at </a:t>
            </a:r>
            <a:r>
              <a:rPr lang="en-US" sz="2400" dirty="0">
                <a:latin typeface="Arial Narrow" pitchFamily="34" charset="0"/>
              </a:rPr>
              <a:t>FMV to </a:t>
            </a:r>
            <a:r>
              <a:rPr lang="en-US" sz="2400" dirty="0" smtClean="0">
                <a:latin typeface="Arial Narrow" pitchFamily="34" charset="0"/>
              </a:rPr>
              <a:t>an unrelated </a:t>
            </a:r>
            <a:r>
              <a:rPr lang="en-US" sz="2400" dirty="0">
                <a:latin typeface="Arial Narrow" pitchFamily="34" charset="0"/>
              </a:rPr>
              <a:t>party that assumed all liabilities</a:t>
            </a:r>
          </a:p>
          <a:p>
            <a:pPr marL="914400" lvl="1" indent="-457200">
              <a:defRPr/>
            </a:pPr>
            <a:r>
              <a:rPr lang="en-US" sz="2400" dirty="0">
                <a:latin typeface="Arial Narrow" pitchFamily="34" charset="0"/>
              </a:rPr>
              <a:t>Less deductible </a:t>
            </a:r>
            <a:r>
              <a:rPr lang="en-US" sz="2400" dirty="0" smtClean="0">
                <a:latin typeface="Arial Narrow" pitchFamily="34" charset="0"/>
              </a:rPr>
              <a:t>liabilities</a:t>
            </a:r>
          </a:p>
          <a:p>
            <a:pPr marL="914400" lvl="1" indent="-457200">
              <a:defRPr/>
            </a:pPr>
            <a:r>
              <a:rPr lang="en-US" sz="2400" dirty="0" smtClean="0">
                <a:latin typeface="Arial Narrow" pitchFamily="34" charset="0"/>
              </a:rPr>
              <a:t>Add/Less </a:t>
            </a:r>
            <a:r>
              <a:rPr lang="en-US" sz="2400" dirty="0">
                <a:latin typeface="Arial Narrow" pitchFamily="34" charset="0"/>
              </a:rPr>
              <a:t>Sec. 481 adjustments that would be triggered upon a sale</a:t>
            </a:r>
          </a:p>
          <a:p>
            <a:pPr marL="914400" lvl="1" indent="-457200">
              <a:defRPr/>
            </a:pPr>
            <a:r>
              <a:rPr lang="en-US" sz="2400" dirty="0">
                <a:latin typeface="Arial Narrow" pitchFamily="34" charset="0"/>
              </a:rPr>
              <a:t>Add RBIL that would not be allowed under </a:t>
            </a:r>
            <a:r>
              <a:rPr lang="en-US" sz="2400" dirty="0" err="1">
                <a:latin typeface="Arial Narrow" pitchFamily="34" charset="0"/>
              </a:rPr>
              <a:t>Secs</a:t>
            </a:r>
            <a:r>
              <a:rPr lang="en-US" sz="2400" dirty="0">
                <a:latin typeface="Arial Narrow" pitchFamily="34" charset="0"/>
              </a:rPr>
              <a:t>. </a:t>
            </a:r>
            <a:r>
              <a:rPr lang="en-US" sz="2400" dirty="0" smtClean="0">
                <a:latin typeface="Arial Narrow" pitchFamily="34" charset="0"/>
              </a:rPr>
              <a:t>382, 383 or 384</a:t>
            </a:r>
          </a:p>
          <a:p>
            <a:pPr marL="579437" indent="-457200">
              <a:defRPr/>
            </a:pPr>
            <a:r>
              <a:rPr lang="en-US" sz="2400" dirty="0" smtClean="0">
                <a:latin typeface="Arial Narrow" pitchFamily="34" charset="0"/>
              </a:rPr>
              <a:t>If the amount exceeds (or is less than) the adjusted tax basis in assets by more than threshold, the company is a NUBIG or NUBIL respectively</a:t>
            </a:r>
            <a:endParaRPr lang="en-US" sz="2400" dirty="0">
              <a:latin typeface="Arial Narrow" pitchFamily="34" charset="0"/>
            </a:endParaRPr>
          </a:p>
        </p:txBody>
      </p:sp>
      <p:sp>
        <p:nvSpPr>
          <p:cNvPr id="57348" name="Text Box 4"/>
          <p:cNvSpPr txBox="1">
            <a:spLocks noChangeArrowheads="1"/>
          </p:cNvSpPr>
          <p:nvPr/>
        </p:nvSpPr>
        <p:spPr bwMode="auto">
          <a:xfrm>
            <a:off x="7772400" y="6259513"/>
            <a:ext cx="1219200" cy="396875"/>
          </a:xfrm>
          <a:prstGeom prst="rect">
            <a:avLst/>
          </a:prstGeom>
          <a:noFill/>
          <a:ln w="9525">
            <a:noFill/>
            <a:miter lim="800000"/>
            <a:headEnd/>
            <a:tailEnd/>
          </a:ln>
          <a:effectLst/>
        </p:spPr>
        <p:txBody>
          <a:bodyPr>
            <a:spAutoFit/>
          </a:bodyPr>
          <a:lstStyle/>
          <a:p>
            <a:pPr algn="l"/>
            <a:endParaRPr lang="en-US"/>
          </a:p>
        </p:txBody>
      </p:sp>
      <p:sp>
        <p:nvSpPr>
          <p:cNvPr id="57349" name="Text Box 5"/>
          <p:cNvSpPr txBox="1">
            <a:spLocks noChangeArrowheads="1"/>
          </p:cNvSpPr>
          <p:nvPr/>
        </p:nvSpPr>
        <p:spPr bwMode="auto">
          <a:xfrm>
            <a:off x="8305800" y="6400800"/>
            <a:ext cx="368300" cy="290513"/>
          </a:xfrm>
          <a:prstGeom prst="rect">
            <a:avLst/>
          </a:prstGeom>
          <a:noFill/>
          <a:ln w="9525">
            <a:noFill/>
            <a:miter lim="800000"/>
            <a:headEnd/>
            <a:tailEnd/>
          </a:ln>
          <a:effectLst/>
        </p:spPr>
        <p:txBody>
          <a:bodyPr wrap="none">
            <a:spAutoFit/>
          </a:bodyPr>
          <a:lstStyle/>
          <a:p>
            <a:pPr algn="l"/>
            <a:r>
              <a:rPr lang="en-US" sz="1300" b="0"/>
              <a:t>24</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6781800" y="6248400"/>
            <a:ext cx="1905000" cy="457200"/>
          </a:xfrm>
          <a:prstGeom prst="rect">
            <a:avLst/>
          </a:prstGeom>
        </p:spPr>
        <p:txBody>
          <a:bodyPr/>
          <a:lstStyle/>
          <a:p>
            <a:fld id="{95221F4A-CC09-4612-B00F-36A166878FA4}" type="slidenum">
              <a:rPr lang="en-US"/>
              <a:pPr/>
              <a:t>26</a:t>
            </a:fld>
            <a:endParaRPr lang="en-US"/>
          </a:p>
        </p:txBody>
      </p:sp>
      <p:sp>
        <p:nvSpPr>
          <p:cNvPr id="339970" name="Rectangle 2"/>
          <p:cNvSpPr>
            <a:spLocks noGrp="1" noChangeArrowheads="1"/>
          </p:cNvSpPr>
          <p:nvPr>
            <p:ph type="title"/>
          </p:nvPr>
        </p:nvSpPr>
        <p:spPr/>
        <p:txBody>
          <a:bodyPr>
            <a:normAutofit/>
          </a:bodyPr>
          <a:lstStyle/>
          <a:p>
            <a:r>
              <a:rPr lang="en-US" sz="3600" b="1" dirty="0">
                <a:latin typeface="Arial Narrow" pitchFamily="34" charset="0"/>
              </a:rPr>
              <a:t>Section 382 – Built in Gains &amp; Losses </a:t>
            </a:r>
          </a:p>
        </p:txBody>
      </p:sp>
      <p:sp>
        <p:nvSpPr>
          <p:cNvPr id="339971" name="Rectangle 3"/>
          <p:cNvSpPr>
            <a:spLocks noGrp="1" noChangeArrowheads="1"/>
          </p:cNvSpPr>
          <p:nvPr>
            <p:ph type="body" idx="1"/>
          </p:nvPr>
        </p:nvSpPr>
        <p:spPr/>
        <p:txBody>
          <a:bodyPr/>
          <a:lstStyle/>
          <a:p>
            <a:pPr marL="533400" indent="-533400">
              <a:buFontTx/>
              <a:buNone/>
            </a:pPr>
            <a:r>
              <a:rPr lang="en-US" sz="2400" dirty="0">
                <a:latin typeface="Arial Narrow" pitchFamily="34" charset="0"/>
              </a:rPr>
              <a:t>Example:</a:t>
            </a:r>
          </a:p>
          <a:p>
            <a:pPr marL="533400" indent="-533400">
              <a:buFont typeface="Arial" pitchFamily="34" charset="0"/>
              <a:buChar char="•"/>
            </a:pPr>
            <a:r>
              <a:rPr lang="en-US" sz="2400" dirty="0" err="1">
                <a:latin typeface="Arial Narrow" pitchFamily="34" charset="0"/>
              </a:rPr>
              <a:t>LossCo</a:t>
            </a:r>
            <a:r>
              <a:rPr lang="en-US" sz="2400" dirty="0">
                <a:latin typeface="Arial Narrow" pitchFamily="34" charset="0"/>
              </a:rPr>
              <a:t> incurs an ownership change at a time that the fair market value of the assets exceed the tax basis by $15M</a:t>
            </a:r>
          </a:p>
          <a:p>
            <a:pPr marL="914400" lvl="1" indent="-457200"/>
            <a:r>
              <a:rPr lang="en-US" sz="2400" dirty="0">
                <a:latin typeface="Arial Narrow" pitchFamily="34" charset="0"/>
              </a:rPr>
              <a:t>Assume entire premium is intangible</a:t>
            </a:r>
          </a:p>
          <a:p>
            <a:pPr marL="533400" indent="-533400">
              <a:buFont typeface="Arial" pitchFamily="34" charset="0"/>
              <a:buChar char="•"/>
            </a:pPr>
            <a:r>
              <a:rPr lang="en-US" sz="2400" dirty="0" err="1">
                <a:latin typeface="Arial Narrow" pitchFamily="34" charset="0"/>
              </a:rPr>
              <a:t>LossCo</a:t>
            </a:r>
            <a:r>
              <a:rPr lang="en-US" sz="2400" dirty="0">
                <a:latin typeface="Arial Narrow" pitchFamily="34" charset="0"/>
              </a:rPr>
              <a:t> has a $15M NUBIG and $1M annual </a:t>
            </a:r>
            <a:r>
              <a:rPr lang="en-US" sz="2400" dirty="0" smtClean="0">
                <a:latin typeface="Arial Narrow" pitchFamily="34" charset="0"/>
              </a:rPr>
              <a:t>limitation</a:t>
            </a:r>
          </a:p>
          <a:p>
            <a:pPr marL="533400" indent="-533400">
              <a:buFont typeface="Arial" pitchFamily="34" charset="0"/>
              <a:buChar char="•"/>
            </a:pPr>
            <a:r>
              <a:rPr lang="en-US" sz="2400" dirty="0" smtClean="0">
                <a:latin typeface="Arial Narrow" pitchFamily="34" charset="0"/>
              </a:rPr>
              <a:t>Annual limitation is $2M annually for the first 5 years following the ownership change</a:t>
            </a:r>
            <a:endParaRPr lang="en-US" sz="2400" dirty="0">
              <a:latin typeface="Arial Narrow" pitchFamily="34" charset="0"/>
            </a:endParaRPr>
          </a:p>
          <a:p>
            <a:pPr marL="533400" indent="-533400"/>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type="title" idx="4294967295"/>
          </p:nvPr>
        </p:nvSpPr>
        <p:spPr/>
        <p:txBody>
          <a:bodyPr>
            <a:normAutofit/>
          </a:bodyPr>
          <a:lstStyle/>
          <a:p>
            <a:r>
              <a:rPr lang="en-US" sz="3600" b="1" dirty="0" smtClean="0">
                <a:latin typeface="Arial Narrow" pitchFamily="34" charset="0"/>
              </a:rPr>
              <a:t>Consolidated NUBIG/NUBIL </a:t>
            </a:r>
          </a:p>
        </p:txBody>
      </p:sp>
      <p:sp>
        <p:nvSpPr>
          <p:cNvPr id="58370" name="Rectangle 3"/>
          <p:cNvSpPr>
            <a:spLocks noGrp="1" noChangeArrowheads="1"/>
          </p:cNvSpPr>
          <p:nvPr>
            <p:ph idx="4294967295"/>
          </p:nvPr>
        </p:nvSpPr>
        <p:spPr/>
        <p:txBody>
          <a:bodyPr>
            <a:noAutofit/>
          </a:bodyPr>
          <a:lstStyle/>
          <a:p>
            <a:pPr>
              <a:buFontTx/>
              <a:buNone/>
            </a:pPr>
            <a:r>
              <a:rPr lang="en-US" sz="2400" i="1" dirty="0" smtClean="0">
                <a:latin typeface="Arial Narrow" pitchFamily="34" charset="0"/>
              </a:rPr>
              <a:t>Determination of the NUBIG/NUBIL Group</a:t>
            </a:r>
          </a:p>
          <a:p>
            <a:r>
              <a:rPr lang="en-US" sz="2400" dirty="0" smtClean="0">
                <a:latin typeface="Arial Narrow" pitchFamily="34" charset="0"/>
              </a:rPr>
              <a:t>Based on the aggregate amount of separately computed gains and losses of each member.</a:t>
            </a:r>
          </a:p>
          <a:p>
            <a:pPr lvl="1"/>
            <a:r>
              <a:rPr lang="en-US" sz="2400" dirty="0" smtClean="0">
                <a:latin typeface="Arial Narrow" pitchFamily="34" charset="0"/>
              </a:rPr>
              <a:t>With the threshold requirement of § 382(h)(3)(B) applied to such aggregate computation.</a:t>
            </a:r>
          </a:p>
          <a:p>
            <a:pPr lvl="1"/>
            <a:r>
              <a:rPr lang="en-US" sz="2400" dirty="0" smtClean="0">
                <a:latin typeface="Arial Narrow" pitchFamily="34" charset="0"/>
              </a:rPr>
              <a:t>Does not include unrealized gain or loss on stock or intercompany obligations of members included in the group.</a:t>
            </a:r>
          </a:p>
          <a:p>
            <a:r>
              <a:rPr lang="en-US" sz="2400" dirty="0" smtClean="0">
                <a:latin typeface="Arial Narrow" pitchFamily="34" charset="0"/>
              </a:rPr>
              <a:t>NUBIG group determination includes all members of the group.</a:t>
            </a:r>
          </a:p>
          <a:p>
            <a:r>
              <a:rPr lang="en-US" sz="2400" dirty="0" smtClean="0">
                <a:latin typeface="Arial Narrow" pitchFamily="34" charset="0"/>
              </a:rPr>
              <a:t>NUBIL group determination may differ from NUBIG group depending upon when the member (or subgroup) entered the group and its status as a NUBIL upon entering the group – Reg. §1.1502-91(g)(2)(ii)</a:t>
            </a:r>
          </a:p>
        </p:txBody>
      </p:sp>
      <p:sp>
        <p:nvSpPr>
          <p:cNvPr id="58371" name="Slide Number Placeholder 6"/>
          <p:cNvSpPr>
            <a:spLocks noGrp="1" noChangeArrowheads="1"/>
          </p:cNvSpPr>
          <p:nvPr>
            <p:ph type="sldNum" sz="quarter" idx="4294967295"/>
          </p:nvPr>
        </p:nvSpPr>
        <p:spPr bwMode="auto">
          <a:xfrm>
            <a:off x="6553200" y="6245225"/>
            <a:ext cx="2133600" cy="476250"/>
          </a:xfrm>
          <a:prstGeom prst="rect">
            <a:avLst/>
          </a:prstGeom>
          <a:noFill/>
          <a:ln>
            <a:miter lim="800000"/>
            <a:headEnd/>
            <a:tailEnd/>
          </a:ln>
        </p:spPr>
        <p:txBody>
          <a:bodyPr anchor="b"/>
          <a:lstStyle/>
          <a:p>
            <a:pPr algn="r"/>
            <a:fld id="{8836AB14-6682-44B4-899E-84899EE988BF}" type="slidenum">
              <a:rPr lang="en-US" sz="1300" b="0"/>
              <a:pPr algn="r"/>
              <a:t>27</a:t>
            </a:fld>
            <a:endParaRPr lang="en-US" sz="1300" b="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idx="4294967295"/>
          </p:nvPr>
        </p:nvSpPr>
        <p:spPr/>
        <p:txBody>
          <a:bodyPr>
            <a:noAutofit/>
          </a:bodyPr>
          <a:lstStyle/>
          <a:p>
            <a:r>
              <a:rPr lang="en-US" sz="3600" b="1" dirty="0" smtClean="0">
                <a:latin typeface="Arial Narrow" pitchFamily="34" charset="0"/>
              </a:rPr>
              <a:t>Members Included in the </a:t>
            </a:r>
            <a:br>
              <a:rPr lang="en-US" sz="3600" b="1" dirty="0" smtClean="0">
                <a:latin typeface="Arial Narrow" pitchFamily="34" charset="0"/>
              </a:rPr>
            </a:br>
            <a:r>
              <a:rPr lang="en-US" sz="3600" b="1" dirty="0" smtClean="0">
                <a:latin typeface="Arial Narrow" pitchFamily="34" charset="0"/>
              </a:rPr>
              <a:t>Loss Group NUBIL Determination</a:t>
            </a:r>
          </a:p>
        </p:txBody>
      </p:sp>
      <p:sp>
        <p:nvSpPr>
          <p:cNvPr id="59394" name="Rectangle 3"/>
          <p:cNvSpPr>
            <a:spLocks noGrp="1" noChangeArrowheads="1"/>
          </p:cNvSpPr>
          <p:nvPr>
            <p:ph idx="4294967295"/>
          </p:nvPr>
        </p:nvSpPr>
        <p:spPr/>
        <p:txBody>
          <a:bodyPr>
            <a:normAutofit fontScale="92500"/>
          </a:bodyPr>
          <a:lstStyle/>
          <a:p>
            <a:pPr>
              <a:buFontTx/>
              <a:buNone/>
            </a:pPr>
            <a:r>
              <a:rPr lang="en-US" sz="2600" dirty="0" smtClean="0">
                <a:latin typeface="Arial Narrow" pitchFamily="34" charset="0"/>
              </a:rPr>
              <a:t>The </a:t>
            </a:r>
            <a:r>
              <a:rPr lang="en-US" sz="2600" b="1" i="1" dirty="0" smtClean="0">
                <a:latin typeface="Arial Narrow" pitchFamily="34" charset="0"/>
              </a:rPr>
              <a:t>common parent </a:t>
            </a:r>
            <a:r>
              <a:rPr lang="en-US" sz="2600" dirty="0" smtClean="0">
                <a:latin typeface="Arial Narrow" pitchFamily="34" charset="0"/>
              </a:rPr>
              <a:t>and –</a:t>
            </a:r>
          </a:p>
          <a:p>
            <a:r>
              <a:rPr lang="en-US" sz="2400" dirty="0" smtClean="0">
                <a:latin typeface="Arial Narrow" pitchFamily="34" charset="0"/>
              </a:rPr>
              <a:t>All members that have been continuously affiliated with the parent for 5 years,</a:t>
            </a:r>
          </a:p>
          <a:p>
            <a:r>
              <a:rPr lang="en-US" sz="2400" dirty="0" smtClean="0">
                <a:latin typeface="Arial Narrow" pitchFamily="34" charset="0"/>
              </a:rPr>
              <a:t>Any other member with a NUBIL, except </a:t>
            </a:r>
          </a:p>
          <a:p>
            <a:pPr lvl="1"/>
            <a:r>
              <a:rPr lang="en-US" sz="2400" dirty="0" smtClean="0">
                <a:latin typeface="Arial Narrow" pitchFamily="34" charset="0"/>
              </a:rPr>
              <a:t>a new loss member that joined the group with a NUBIL, or </a:t>
            </a:r>
          </a:p>
          <a:p>
            <a:pPr lvl="1"/>
            <a:r>
              <a:rPr lang="en-US" sz="2400" dirty="0" smtClean="0">
                <a:latin typeface="Arial Narrow" pitchFamily="34" charset="0"/>
              </a:rPr>
              <a:t>a member of a loss subgroup that joined the group with a NUBIL</a:t>
            </a:r>
          </a:p>
          <a:p>
            <a:r>
              <a:rPr lang="en-US" sz="2400" dirty="0" smtClean="0">
                <a:latin typeface="Arial Narrow" pitchFamily="34" charset="0"/>
              </a:rPr>
              <a:t>Any new loss member with a NUBIG on the date the determination is made, and</a:t>
            </a:r>
          </a:p>
          <a:p>
            <a:r>
              <a:rPr lang="en-US" sz="2400" dirty="0" smtClean="0">
                <a:latin typeface="Arial Narrow" pitchFamily="34" charset="0"/>
              </a:rPr>
              <a:t>Members of a loss subgroup with a NUBIG on the date the determination is made. Reg. §1.1502-91(g)(2)(ii).</a:t>
            </a:r>
          </a:p>
          <a:p>
            <a:pPr lvl="1"/>
            <a:r>
              <a:rPr lang="en-US" sz="2400" b="1" i="1" dirty="0" smtClean="0">
                <a:latin typeface="Arial Narrow" pitchFamily="34" charset="0"/>
              </a:rPr>
              <a:t>Subgroup parent</a:t>
            </a:r>
            <a:r>
              <a:rPr lang="en-US" sz="2400" dirty="0" smtClean="0">
                <a:latin typeface="Arial Narrow" pitchFamily="34" charset="0"/>
              </a:rPr>
              <a:t> and all members that have been continuously affiliated with the subgroup parent for 5 years. Reg. §1.1502-91(d)(2).</a:t>
            </a:r>
          </a:p>
          <a:p>
            <a:endParaRPr lang="en-US" sz="2200" dirty="0" smtClean="0"/>
          </a:p>
        </p:txBody>
      </p:sp>
      <p:sp>
        <p:nvSpPr>
          <p:cNvPr id="59395" name="Slide Number Placeholder 6"/>
          <p:cNvSpPr>
            <a:spLocks noGrp="1" noChangeArrowheads="1"/>
          </p:cNvSpPr>
          <p:nvPr>
            <p:ph type="sldNum" sz="quarter" idx="4294967295"/>
          </p:nvPr>
        </p:nvSpPr>
        <p:spPr bwMode="auto">
          <a:xfrm>
            <a:off x="6553200" y="6245225"/>
            <a:ext cx="2133600" cy="476250"/>
          </a:xfrm>
          <a:prstGeom prst="rect">
            <a:avLst/>
          </a:prstGeom>
          <a:noFill/>
          <a:ln>
            <a:miter lim="800000"/>
            <a:headEnd/>
            <a:tailEnd/>
          </a:ln>
        </p:spPr>
        <p:txBody>
          <a:bodyPr anchor="b"/>
          <a:lstStyle/>
          <a:p>
            <a:pPr algn="r"/>
            <a:fld id="{EA2BCFC0-1540-406E-A345-40652D4B6502}" type="slidenum">
              <a:rPr lang="en-US" sz="1300" b="0"/>
              <a:pPr algn="r"/>
              <a:t>28</a:t>
            </a:fld>
            <a:endParaRPr lang="en-US" sz="1300" b="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a:spLocks noGrp="1" noChangeArrowheads="1"/>
          </p:cNvSpPr>
          <p:nvPr>
            <p:ph type="title"/>
          </p:nvPr>
        </p:nvSpPr>
        <p:spPr/>
        <p:txBody>
          <a:bodyPr>
            <a:normAutofit/>
          </a:bodyPr>
          <a:lstStyle/>
          <a:p>
            <a:pPr eaLnBrk="1" hangingPunct="1"/>
            <a:r>
              <a:rPr lang="en-US" sz="3600" b="1" dirty="0" smtClean="0">
                <a:latin typeface="Arial Narrow" pitchFamily="34" charset="0"/>
              </a:rPr>
              <a:t>SRLY/Sec. 382 Overlap</a:t>
            </a:r>
          </a:p>
        </p:txBody>
      </p:sp>
      <p:sp>
        <p:nvSpPr>
          <p:cNvPr id="32771" name="Rectangle 5"/>
          <p:cNvSpPr>
            <a:spLocks noGrp="1" noChangeArrowheads="1"/>
          </p:cNvSpPr>
          <p:nvPr>
            <p:ph type="body" idx="1"/>
          </p:nvPr>
        </p:nvSpPr>
        <p:spPr/>
        <p:txBody>
          <a:bodyPr>
            <a:normAutofit/>
          </a:bodyPr>
          <a:lstStyle/>
          <a:p>
            <a:pPr eaLnBrk="1" hangingPunct="1"/>
            <a:r>
              <a:rPr lang="en-US" dirty="0" smtClean="0">
                <a:latin typeface="Arial Narrow" pitchFamily="34" charset="0"/>
              </a:rPr>
              <a:t>Separate return Loss Year (SRLY)</a:t>
            </a:r>
          </a:p>
          <a:p>
            <a:pPr lvl="1" eaLnBrk="1" hangingPunct="1"/>
            <a:r>
              <a:rPr lang="en-US" dirty="0" smtClean="0">
                <a:latin typeface="Arial Narrow" pitchFamily="34" charset="0"/>
              </a:rPr>
              <a:t>Applicable where subsidiary enters the group with NOL’s incurred in a separate tax year</a:t>
            </a:r>
          </a:p>
          <a:p>
            <a:pPr lvl="1" eaLnBrk="1" hangingPunct="1"/>
            <a:r>
              <a:rPr lang="en-US" dirty="0" smtClean="0">
                <a:latin typeface="Arial Narrow" pitchFamily="34" charset="0"/>
              </a:rPr>
              <a:t>SRLY/Sec. 382 Overlap </a:t>
            </a:r>
          </a:p>
          <a:p>
            <a:pPr lvl="2" eaLnBrk="1" hangingPunct="1"/>
            <a:r>
              <a:rPr lang="en-US" dirty="0" smtClean="0">
                <a:latin typeface="Arial Narrow" pitchFamily="34" charset="0"/>
              </a:rPr>
              <a:t>SRLY does not apply if the SRLY and Sec. 382 event occur within 6 months (prior and subsequent) of each other </a:t>
            </a:r>
          </a:p>
          <a:p>
            <a:pPr lvl="2" eaLnBrk="1" hangingPunct="1"/>
            <a:r>
              <a:rPr lang="en-US" dirty="0" smtClean="0">
                <a:latin typeface="Arial Narrow" pitchFamily="34" charset="0"/>
              </a:rPr>
              <a:t>Reg. 1.1502-21(g)(3)(</a:t>
            </a:r>
            <a:r>
              <a:rPr lang="en-US" dirty="0" err="1" smtClean="0">
                <a:latin typeface="Arial Narrow" pitchFamily="34" charset="0"/>
              </a:rPr>
              <a:t>i</a:t>
            </a:r>
            <a:r>
              <a:rPr lang="en-US" dirty="0" smtClean="0">
                <a:latin typeface="Arial Narrow" pitchFamily="34" charset="0"/>
              </a:rPr>
              <a:t>)&amp;(ii)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Loss Limitations – Fundamentals</a:t>
            </a:r>
            <a:endParaRPr lang="en-US" dirty="0"/>
          </a:p>
        </p:txBody>
      </p:sp>
      <p:sp>
        <p:nvSpPr>
          <p:cNvPr id="3" name="Content Placeholder 2"/>
          <p:cNvSpPr>
            <a:spLocks noGrp="1"/>
          </p:cNvSpPr>
          <p:nvPr>
            <p:ph idx="1"/>
          </p:nvPr>
        </p:nvSpPr>
        <p:spPr/>
        <p:txBody>
          <a:bodyPr/>
          <a:lstStyle/>
          <a:p>
            <a:pPr lvl="0"/>
            <a:r>
              <a:rPr lang="en-US" sz="1800" b="1" dirty="0" smtClean="0"/>
              <a:t>Code Section 172: </a:t>
            </a:r>
            <a:r>
              <a:rPr lang="en-US" sz="1800" dirty="0" smtClean="0"/>
              <a:t>General Rule that net operating losses (</a:t>
            </a:r>
            <a:r>
              <a:rPr lang="en-US" sz="1800" dirty="0" err="1" smtClean="0"/>
              <a:t>NOL’s</a:t>
            </a:r>
            <a:r>
              <a:rPr lang="en-US" sz="1800" dirty="0" smtClean="0"/>
              <a:t>) of non-life companies (including </a:t>
            </a:r>
            <a:r>
              <a:rPr lang="en-US" sz="1800" dirty="0" err="1" smtClean="0"/>
              <a:t>P&amp;C</a:t>
            </a:r>
            <a:r>
              <a:rPr lang="en-US" sz="1800" dirty="0" smtClean="0"/>
              <a:t> insurance companies) may only be offset against the Taxpayer’s positive taxable income within a prescribed </a:t>
            </a:r>
            <a:r>
              <a:rPr lang="en-US" sz="1800" dirty="0" err="1" smtClean="0"/>
              <a:t>carryback</a:t>
            </a:r>
            <a:r>
              <a:rPr lang="en-US" sz="1800" dirty="0" smtClean="0"/>
              <a:t> (2 years) or carryover period (20 years)</a:t>
            </a:r>
          </a:p>
          <a:p>
            <a:pPr lvl="1"/>
            <a:r>
              <a:rPr lang="en-US" sz="1800" dirty="0" smtClean="0"/>
              <a:t>Congress has changed the </a:t>
            </a:r>
            <a:r>
              <a:rPr lang="en-US" sz="1800" dirty="0" err="1" smtClean="0"/>
              <a:t>Carryback</a:t>
            </a:r>
            <a:r>
              <a:rPr lang="en-US" sz="1800" dirty="0" smtClean="0"/>
              <a:t> &amp; Carryover Periods from time to time (formerly 3 and 15 years that changed with the Omnibus Reconciliation Act of 1990)</a:t>
            </a:r>
          </a:p>
          <a:p>
            <a:pPr lvl="1"/>
            <a:r>
              <a:rPr lang="en-US" sz="1800" dirty="0" smtClean="0"/>
              <a:t>Temporary changes to </a:t>
            </a:r>
            <a:r>
              <a:rPr lang="en-US" sz="1800" dirty="0" err="1" smtClean="0"/>
              <a:t>carryback</a:t>
            </a:r>
            <a:r>
              <a:rPr lang="en-US" sz="1800" dirty="0" smtClean="0"/>
              <a:t> period due to period of economic distress or otherwise have been enacted in the past (i.e. Worker, Homeownership &amp; Business Assistance Act of 2009 extending either 2008 or 2009 </a:t>
            </a:r>
            <a:r>
              <a:rPr lang="en-US" sz="1800" dirty="0" err="1" smtClean="0"/>
              <a:t>carryback</a:t>
            </a:r>
            <a:r>
              <a:rPr lang="en-US" sz="1800" dirty="0" smtClean="0"/>
              <a:t> period for up to 5 years)</a:t>
            </a:r>
          </a:p>
          <a:p>
            <a:pPr lvl="1"/>
            <a:r>
              <a:rPr lang="en-US" sz="1800" dirty="0" smtClean="0"/>
              <a:t>Alternative Minimum Tax (AMT) applies the same </a:t>
            </a:r>
            <a:r>
              <a:rPr lang="en-US" sz="1800" dirty="0" err="1" smtClean="0"/>
              <a:t>carryback</a:t>
            </a:r>
            <a:r>
              <a:rPr lang="en-US" sz="1800" dirty="0" smtClean="0"/>
              <a:t> &amp; carryover periods except that AMT </a:t>
            </a:r>
            <a:r>
              <a:rPr lang="en-US" sz="1800" dirty="0" err="1" smtClean="0"/>
              <a:t>NOL</a:t>
            </a:r>
            <a:r>
              <a:rPr lang="en-US" sz="1800" dirty="0" smtClean="0"/>
              <a:t> for any given year generally limited to 90% of </a:t>
            </a:r>
            <a:r>
              <a:rPr lang="en-US" sz="1800" dirty="0" err="1" smtClean="0"/>
              <a:t>AMTI</a:t>
            </a:r>
            <a:r>
              <a:rPr lang="en-US" sz="1800" dirty="0" smtClean="0"/>
              <a:t> (w/o regard to Section 199 deduction)</a:t>
            </a:r>
          </a:p>
          <a:p>
            <a:endParaRPr lang="en-US" dirty="0"/>
          </a:p>
        </p:txBody>
      </p:sp>
      <p:sp>
        <p:nvSpPr>
          <p:cNvPr id="4" name="Slide Number Placeholder 3"/>
          <p:cNvSpPr>
            <a:spLocks noGrp="1"/>
          </p:cNvSpPr>
          <p:nvPr>
            <p:ph type="sldNum" sz="quarter" idx="12"/>
          </p:nvPr>
        </p:nvSpPr>
        <p:spPr/>
        <p:txBody>
          <a:bodyPr/>
          <a:lstStyle/>
          <a:p>
            <a:fld id="{594F00E0-4F2D-4BAA-ACEA-CF8AF6E854DA}" type="slidenum">
              <a:rPr lang="en-US" smtClean="0"/>
              <a:pPr/>
              <a:t>3</a:t>
            </a:fld>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latin typeface="Arial Narrow" pitchFamily="34" charset="0"/>
              </a:rPr>
              <a:t>Section 384</a:t>
            </a:r>
            <a:endParaRPr lang="en-US" sz="3600" b="1" dirty="0">
              <a:latin typeface="Arial Narrow" pitchFamily="34" charset="0"/>
            </a:endParaRPr>
          </a:p>
        </p:txBody>
      </p:sp>
      <p:sp>
        <p:nvSpPr>
          <p:cNvPr id="3" name="Content Placeholder 2"/>
          <p:cNvSpPr>
            <a:spLocks noGrp="1"/>
          </p:cNvSpPr>
          <p:nvPr>
            <p:ph idx="1"/>
          </p:nvPr>
        </p:nvSpPr>
        <p:spPr/>
        <p:txBody>
          <a:bodyPr/>
          <a:lstStyle/>
          <a:p>
            <a:r>
              <a:rPr lang="en-US" sz="2400" dirty="0" smtClean="0">
                <a:latin typeface="Arial Narrow" pitchFamily="34" charset="0"/>
              </a:rPr>
              <a:t>In contrast to Section 382 the limitations of Section 384 are intended to limit the utilization pre-acquisition NOLs against acquired items of built-in gain</a:t>
            </a:r>
          </a:p>
          <a:p>
            <a:pPr lvl="1"/>
            <a:r>
              <a:rPr lang="en-US" sz="2400" dirty="0" smtClean="0">
                <a:latin typeface="Arial Narrow" pitchFamily="34" charset="0"/>
              </a:rPr>
              <a:t>Built-in gain rules of Sec. 382(h)</a:t>
            </a:r>
          </a:p>
          <a:p>
            <a:r>
              <a:rPr lang="en-US" sz="2400" dirty="0" smtClean="0">
                <a:latin typeface="Arial Narrow" pitchFamily="34" charset="0"/>
              </a:rPr>
              <a:t>Applies to the acquisition by a corporation of the stock of another corporation or acquisition of assets in a Section 368(a)(1)(A), (C) or (D)</a:t>
            </a:r>
          </a:p>
          <a:p>
            <a:pPr lvl="1" indent="-404813"/>
            <a:r>
              <a:rPr lang="en-US" sz="2400" dirty="0" smtClean="0">
                <a:latin typeface="Arial Narrow" pitchFamily="34" charset="0"/>
              </a:rPr>
              <a:t> If either corporation is a “gain corporation”</a:t>
            </a:r>
          </a:p>
          <a:p>
            <a:r>
              <a:rPr lang="en-US" sz="2400" dirty="0" smtClean="0">
                <a:latin typeface="Arial Narrow" pitchFamily="34" charset="0"/>
              </a:rPr>
              <a:t>Limitation applies to limit the utilization of pre-acquisition losses (included NUBILs) of the other corporation against the income of the gain corporation</a:t>
            </a:r>
          </a:p>
          <a:p>
            <a:pPr>
              <a:buNone/>
            </a:pPr>
            <a:endParaRPr lang="en-US" dirty="0"/>
          </a:p>
        </p:txBody>
      </p:sp>
      <p:sp>
        <p:nvSpPr>
          <p:cNvPr id="4" name="Slide Number Placeholder 3"/>
          <p:cNvSpPr>
            <a:spLocks noGrp="1"/>
          </p:cNvSpPr>
          <p:nvPr>
            <p:ph type="sldNum" sz="quarter" idx="4294967295"/>
          </p:nvPr>
        </p:nvSpPr>
        <p:spPr>
          <a:xfrm>
            <a:off x="6608080" y="6301470"/>
            <a:ext cx="2133600" cy="365125"/>
          </a:xfrm>
          <a:prstGeom prst="rect">
            <a:avLst/>
          </a:prstGeom>
        </p:spPr>
        <p:txBody>
          <a:bodyPr/>
          <a:lstStyle/>
          <a:p>
            <a:fld id="{F45B54DF-06B5-8742-B145-530FED491F57}" type="slidenum">
              <a:rPr lang="en-US" smtClean="0"/>
              <a:pPr/>
              <a:t>30</a:t>
            </a:fld>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latin typeface="Arial Narrow" pitchFamily="34" charset="0"/>
              </a:rPr>
              <a:t>Section 384: Control</a:t>
            </a:r>
            <a:endParaRPr lang="en-US" sz="3600" b="1" dirty="0">
              <a:latin typeface="Arial Narrow" pitchFamily="34" charset="0"/>
            </a:endParaRPr>
          </a:p>
        </p:txBody>
      </p:sp>
      <p:sp>
        <p:nvSpPr>
          <p:cNvPr id="3" name="Content Placeholder 2"/>
          <p:cNvSpPr>
            <a:spLocks noGrp="1"/>
          </p:cNvSpPr>
          <p:nvPr>
            <p:ph idx="1"/>
          </p:nvPr>
        </p:nvSpPr>
        <p:spPr/>
        <p:txBody>
          <a:bodyPr>
            <a:noAutofit/>
          </a:bodyPr>
          <a:lstStyle/>
          <a:p>
            <a:r>
              <a:rPr lang="en-US" sz="2400" dirty="0" smtClean="0">
                <a:latin typeface="Arial Narrow" pitchFamily="34" charset="0"/>
              </a:rPr>
              <a:t>Control is defined as Section 1504(a)(2)</a:t>
            </a:r>
          </a:p>
          <a:p>
            <a:pPr lvl="1" indent="-404813"/>
            <a:r>
              <a:rPr lang="en-US" sz="2400" dirty="0" smtClean="0">
                <a:latin typeface="Arial Narrow" pitchFamily="34" charset="0"/>
              </a:rPr>
              <a:t>80% vote and value test</a:t>
            </a:r>
          </a:p>
          <a:p>
            <a:r>
              <a:rPr lang="en-US" sz="2400" dirty="0" smtClean="0">
                <a:latin typeface="Arial Narrow" pitchFamily="34" charset="0"/>
              </a:rPr>
              <a:t>Exceptions for commonly controlled corporations</a:t>
            </a:r>
          </a:p>
          <a:p>
            <a:pPr lvl="1" indent="-404813"/>
            <a:r>
              <a:rPr lang="en-US" sz="2400" dirty="0" smtClean="0">
                <a:latin typeface="Arial Narrow" pitchFamily="34" charset="0"/>
              </a:rPr>
              <a:t>Section 384 does not apply to the extent that the corporations were part of the same controlled group for the past 5 years</a:t>
            </a:r>
          </a:p>
          <a:p>
            <a:pPr lvl="2" indent="-339725"/>
            <a:r>
              <a:rPr lang="en-US" dirty="0" smtClean="0">
                <a:latin typeface="Arial Narrow" pitchFamily="34" charset="0"/>
              </a:rPr>
              <a:t>Section 1563(a) with “more than 50%” in place of “at least 80%”</a:t>
            </a:r>
          </a:p>
          <a:p>
            <a:pPr lvl="2" indent="-339725"/>
            <a:r>
              <a:rPr lang="en-US" dirty="0" smtClean="0">
                <a:latin typeface="Arial Narrow" pitchFamily="34" charset="0"/>
              </a:rPr>
              <a:t>Vote and value</a:t>
            </a:r>
          </a:p>
          <a:p>
            <a:pPr lvl="2" indent="-339725"/>
            <a:r>
              <a:rPr lang="en-US" dirty="0" smtClean="0">
                <a:latin typeface="Arial Narrow" pitchFamily="34" charset="0"/>
              </a:rPr>
              <a:t>Without regard to Section 1563(a)(4)</a:t>
            </a:r>
          </a:p>
          <a:p>
            <a:pPr lvl="1" indent="-404813"/>
            <a:r>
              <a:rPr lang="en-US" sz="2400" dirty="0" smtClean="0">
                <a:latin typeface="Arial Narrow" pitchFamily="34" charset="0"/>
              </a:rPr>
              <a:t>Less than 5 years to the extent a corporation was not in existence for 5 years</a:t>
            </a:r>
            <a:endParaRPr lang="en-US" sz="2400" dirty="0">
              <a:latin typeface="Arial Narrow" pitchFamily="34" charset="0"/>
            </a:endParaRPr>
          </a:p>
        </p:txBody>
      </p:sp>
      <p:sp>
        <p:nvSpPr>
          <p:cNvPr id="4" name="Slide Number Placeholder 3"/>
          <p:cNvSpPr>
            <a:spLocks noGrp="1"/>
          </p:cNvSpPr>
          <p:nvPr>
            <p:ph type="sldNum" sz="quarter" idx="4294967295"/>
          </p:nvPr>
        </p:nvSpPr>
        <p:spPr>
          <a:xfrm>
            <a:off x="6608080" y="6301470"/>
            <a:ext cx="2133600" cy="365125"/>
          </a:xfrm>
          <a:prstGeom prst="rect">
            <a:avLst/>
          </a:prstGeom>
        </p:spPr>
        <p:txBody>
          <a:bodyPr/>
          <a:lstStyle/>
          <a:p>
            <a:fld id="{F45B54DF-06B5-8742-B145-530FED491F57}" type="slidenum">
              <a:rPr lang="en-US" smtClean="0"/>
              <a:pPr/>
              <a:t>31</a:t>
            </a:fld>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3"/>
          <p:cNvSpPr>
            <a:spLocks noGrp="1"/>
          </p:cNvSpPr>
          <p:nvPr>
            <p:ph type="title"/>
          </p:nvPr>
        </p:nvSpPr>
        <p:spPr>
          <a:xfrm>
            <a:off x="961572" y="228600"/>
            <a:ext cx="7086600" cy="1143000"/>
          </a:xfrm>
        </p:spPr>
        <p:txBody>
          <a:bodyPr>
            <a:normAutofit/>
          </a:bodyPr>
          <a:lstStyle/>
          <a:p>
            <a:r>
              <a:rPr lang="en-US" sz="3600" b="1" dirty="0" smtClean="0">
                <a:latin typeface="Arial Narrow" pitchFamily="34" charset="0"/>
              </a:rPr>
              <a:t>Section 172(h) CERT Limitations</a:t>
            </a:r>
          </a:p>
        </p:txBody>
      </p:sp>
      <p:sp>
        <p:nvSpPr>
          <p:cNvPr id="9219" name="Content Placeholder 4"/>
          <p:cNvSpPr>
            <a:spLocks noGrp="1"/>
          </p:cNvSpPr>
          <p:nvPr>
            <p:ph idx="1"/>
          </p:nvPr>
        </p:nvSpPr>
        <p:spPr/>
        <p:txBody>
          <a:bodyPr>
            <a:noAutofit/>
          </a:bodyPr>
          <a:lstStyle/>
          <a:p>
            <a:pPr marL="290513" indent="-290513">
              <a:buFont typeface="Arial" pitchFamily="34" charset="0"/>
              <a:buChar char="•"/>
            </a:pPr>
            <a:r>
              <a:rPr lang="en-US" sz="2200" dirty="0" smtClean="0">
                <a:latin typeface="Arial Narrow" pitchFamily="34" charset="0"/>
              </a:rPr>
              <a:t>Section 172(h) limits the ability of a C Corporation involved in a Corporate Equity Reduction Transaction (CERT) to carry back the portion of the NOL attributable to the interest deductions allocable to the CERT.</a:t>
            </a:r>
          </a:p>
          <a:p>
            <a:pPr marL="690563" lvl="1" indent="-290513">
              <a:buFont typeface="Arial" pitchFamily="34" charset="0"/>
              <a:buChar char="•"/>
            </a:pPr>
            <a:r>
              <a:rPr lang="en-US" sz="2000" dirty="0" smtClean="0">
                <a:latin typeface="Arial Narrow" pitchFamily="34" charset="0"/>
              </a:rPr>
              <a:t>The NOL may not be carried back to taxable years prior to the year in which the CERT occurs.  </a:t>
            </a:r>
          </a:p>
          <a:p>
            <a:pPr marL="690563" lvl="1" indent="-290513">
              <a:buFont typeface="Arial" pitchFamily="34" charset="0"/>
              <a:buChar char="•"/>
            </a:pPr>
            <a:r>
              <a:rPr lang="en-US" sz="2000" dirty="0" smtClean="0">
                <a:latin typeface="Arial Narrow" pitchFamily="34" charset="0"/>
              </a:rPr>
              <a:t>Any amount that cannot be carried back may be carried forward under the normal </a:t>
            </a:r>
            <a:r>
              <a:rPr lang="en-US" sz="2000" dirty="0" err="1" smtClean="0">
                <a:latin typeface="Arial Narrow" pitchFamily="34" charset="0"/>
              </a:rPr>
              <a:t>carryforward</a:t>
            </a:r>
            <a:r>
              <a:rPr lang="en-US" sz="2000" dirty="0" smtClean="0">
                <a:latin typeface="Arial Narrow" pitchFamily="34" charset="0"/>
              </a:rPr>
              <a:t> rules.</a:t>
            </a:r>
          </a:p>
          <a:p>
            <a:pPr marL="290513" indent="-290513">
              <a:buFont typeface="Arial" pitchFamily="34" charset="0"/>
              <a:buChar char="•"/>
            </a:pPr>
            <a:r>
              <a:rPr lang="en-US" sz="2200" dirty="0" smtClean="0">
                <a:latin typeface="Arial Narrow" pitchFamily="34" charset="0"/>
              </a:rPr>
              <a:t>NOL Carry Back Limitation Occurs:</a:t>
            </a:r>
          </a:p>
          <a:p>
            <a:pPr marL="690563" lvl="1" indent="-290513">
              <a:buFont typeface="Arial" pitchFamily="34" charset="0"/>
              <a:buChar char="•"/>
            </a:pPr>
            <a:r>
              <a:rPr lang="en-US" sz="2000" dirty="0" smtClean="0">
                <a:latin typeface="Arial Narrow" pitchFamily="34" charset="0"/>
              </a:rPr>
              <a:t>In the taxable year in which the CERT occurs, or</a:t>
            </a:r>
          </a:p>
          <a:p>
            <a:pPr marL="690563" lvl="1" indent="-290513">
              <a:buFont typeface="Arial" pitchFamily="34" charset="0"/>
              <a:buChar char="•"/>
            </a:pPr>
            <a:r>
              <a:rPr lang="en-US" sz="2000" dirty="0" smtClean="0">
                <a:latin typeface="Arial Narrow" pitchFamily="34" charset="0"/>
              </a:rPr>
              <a:t>In either of the two succeeding taxable years.</a:t>
            </a:r>
          </a:p>
          <a:p>
            <a:pPr marL="290513" indent="-290513">
              <a:buFont typeface="Arial" pitchFamily="34" charset="0"/>
              <a:buChar char="•"/>
            </a:pPr>
            <a:r>
              <a:rPr lang="en-US" sz="2200" dirty="0" smtClean="0">
                <a:latin typeface="Arial Narrow" pitchFamily="34" charset="0"/>
              </a:rPr>
              <a:t>Corporate Equity Reduction Transaction (CERT)</a:t>
            </a:r>
          </a:p>
          <a:p>
            <a:pPr marL="690563" lvl="1" indent="-290513">
              <a:buFont typeface="Arial" pitchFamily="34" charset="0"/>
              <a:buChar char="•"/>
            </a:pPr>
            <a:r>
              <a:rPr lang="en-US" sz="2000" dirty="0" smtClean="0">
                <a:latin typeface="Arial Narrow" pitchFamily="34" charset="0"/>
              </a:rPr>
              <a:t>Major Stock Acquisition, or</a:t>
            </a:r>
          </a:p>
          <a:p>
            <a:pPr marL="690563" lvl="1" indent="-290513">
              <a:buFont typeface="Arial" pitchFamily="34" charset="0"/>
              <a:buChar char="•"/>
            </a:pPr>
            <a:r>
              <a:rPr lang="en-US" sz="2000" dirty="0" smtClean="0">
                <a:latin typeface="Arial Narrow" pitchFamily="34" charset="0"/>
              </a:rPr>
              <a:t>Excess Distribution</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3"/>
          <p:cNvSpPr>
            <a:spLocks noGrp="1"/>
          </p:cNvSpPr>
          <p:nvPr>
            <p:ph type="title"/>
          </p:nvPr>
        </p:nvSpPr>
        <p:spPr>
          <a:xfrm>
            <a:off x="961572" y="228600"/>
            <a:ext cx="7086600" cy="1143000"/>
          </a:xfrm>
        </p:spPr>
        <p:txBody>
          <a:bodyPr>
            <a:normAutofit/>
          </a:bodyPr>
          <a:lstStyle/>
          <a:p>
            <a:r>
              <a:rPr lang="en-US" sz="3600" b="1" dirty="0" smtClean="0">
                <a:latin typeface="Arial Narrow" pitchFamily="34" charset="0"/>
              </a:rPr>
              <a:t>Section 172(h) CERT Limitations</a:t>
            </a:r>
          </a:p>
        </p:txBody>
      </p:sp>
      <p:sp>
        <p:nvSpPr>
          <p:cNvPr id="9219" name="Content Placeholder 4"/>
          <p:cNvSpPr>
            <a:spLocks noGrp="1"/>
          </p:cNvSpPr>
          <p:nvPr>
            <p:ph idx="1"/>
          </p:nvPr>
        </p:nvSpPr>
        <p:spPr/>
        <p:txBody>
          <a:bodyPr>
            <a:normAutofit/>
          </a:bodyPr>
          <a:lstStyle/>
          <a:p>
            <a:pPr>
              <a:buNone/>
            </a:pPr>
            <a:r>
              <a:rPr lang="en-US" sz="2400" i="1" dirty="0" smtClean="0">
                <a:solidFill>
                  <a:schemeClr val="tx1"/>
                </a:solidFill>
                <a:latin typeface="Arial Narrow" pitchFamily="34" charset="0"/>
              </a:rPr>
              <a:t>Major </a:t>
            </a:r>
            <a:r>
              <a:rPr lang="en-US" sz="2400" i="1" dirty="0" smtClean="0">
                <a:latin typeface="Arial Narrow" pitchFamily="34" charset="0"/>
              </a:rPr>
              <a:t>S</a:t>
            </a:r>
            <a:r>
              <a:rPr lang="en-US" sz="2400" i="1" dirty="0" smtClean="0">
                <a:solidFill>
                  <a:schemeClr val="tx1"/>
                </a:solidFill>
                <a:latin typeface="Arial Narrow" pitchFamily="34" charset="0"/>
              </a:rPr>
              <a:t>tock </a:t>
            </a:r>
            <a:r>
              <a:rPr lang="en-US" sz="2400" i="1" dirty="0" smtClean="0">
                <a:latin typeface="Arial Narrow" pitchFamily="34" charset="0"/>
              </a:rPr>
              <a:t>A</a:t>
            </a:r>
            <a:r>
              <a:rPr lang="en-US" sz="2400" i="1" dirty="0" smtClean="0">
                <a:solidFill>
                  <a:schemeClr val="tx1"/>
                </a:solidFill>
                <a:latin typeface="Arial Narrow" pitchFamily="34" charset="0"/>
              </a:rPr>
              <a:t>cquisition</a:t>
            </a:r>
            <a:endParaRPr lang="en-US" sz="2400" b="1" dirty="0" smtClean="0">
              <a:solidFill>
                <a:schemeClr val="tx1"/>
              </a:solidFill>
              <a:latin typeface="Arial Narrow" pitchFamily="34" charset="0"/>
            </a:endParaRPr>
          </a:p>
          <a:p>
            <a:pPr>
              <a:buFont typeface="Arial" pitchFamily="34" charset="0"/>
              <a:buChar char="•"/>
            </a:pPr>
            <a:r>
              <a:rPr lang="en-US" sz="2000" dirty="0">
                <a:latin typeface="Arial Narrow" pitchFamily="34" charset="0"/>
              </a:rPr>
              <a:t>A</a:t>
            </a:r>
            <a:r>
              <a:rPr lang="en-US" sz="2000" dirty="0" smtClean="0">
                <a:solidFill>
                  <a:schemeClr val="tx1"/>
                </a:solidFill>
                <a:latin typeface="Arial Narrow" pitchFamily="34" charset="0"/>
              </a:rPr>
              <a:t>cquisition by a corporation of stock representing 50 percent or more (by vote or value) of the stock in such other corporation</a:t>
            </a:r>
          </a:p>
          <a:p>
            <a:pPr>
              <a:buFont typeface="Arial" pitchFamily="34" charset="0"/>
              <a:buChar char="•"/>
            </a:pPr>
            <a:r>
              <a:rPr lang="en-US" sz="2000" dirty="0" smtClean="0">
                <a:solidFill>
                  <a:schemeClr val="tx1"/>
                </a:solidFill>
                <a:latin typeface="Arial Narrow" pitchFamily="34" charset="0"/>
              </a:rPr>
              <a:t>In determining whether acquisitions occurred, any plans to acquire stock are considered a single plan, and all acquisitions occurring within a twenty-four month period are considered pursuant to such plan  </a:t>
            </a:r>
          </a:p>
          <a:p>
            <a:pPr>
              <a:buFont typeface="Arial" pitchFamily="34" charset="0"/>
              <a:buChar char="•"/>
            </a:pPr>
            <a:r>
              <a:rPr lang="en-US" sz="2000" dirty="0" smtClean="0">
                <a:solidFill>
                  <a:schemeClr val="tx1"/>
                </a:solidFill>
                <a:latin typeface="Arial Narrow" pitchFamily="34" charset="0"/>
              </a:rPr>
              <a:t>Stock acquired in a qualified stock purchase with a section 338 election is not considered a major stock acquisition</a:t>
            </a:r>
          </a:p>
          <a:p>
            <a:pPr>
              <a:buNone/>
            </a:pPr>
            <a:r>
              <a:rPr lang="en-US" sz="2400" i="1" dirty="0" smtClean="0">
                <a:solidFill>
                  <a:schemeClr val="tx1"/>
                </a:solidFill>
                <a:latin typeface="Arial Narrow" pitchFamily="34" charset="0"/>
              </a:rPr>
              <a:t>Excess Distribution</a:t>
            </a:r>
            <a:endParaRPr lang="en-US" sz="2400" b="1" dirty="0" smtClean="0">
              <a:solidFill>
                <a:schemeClr val="tx1"/>
              </a:solidFill>
              <a:latin typeface="Arial Narrow" pitchFamily="34" charset="0"/>
            </a:endParaRPr>
          </a:p>
          <a:p>
            <a:r>
              <a:rPr lang="en-US" sz="1800" dirty="0" smtClean="0">
                <a:solidFill>
                  <a:schemeClr val="tx1"/>
                </a:solidFill>
                <a:latin typeface="Arial Narrow" pitchFamily="34" charset="0"/>
              </a:rPr>
              <a:t>Distributions and redemptions if the total distributions during the taxable year exceed the </a:t>
            </a:r>
            <a:r>
              <a:rPr lang="en-US" sz="1800" u="sng" dirty="0" smtClean="0">
                <a:solidFill>
                  <a:schemeClr val="tx1"/>
                </a:solidFill>
                <a:latin typeface="Arial Narrow" pitchFamily="34" charset="0"/>
              </a:rPr>
              <a:t>greater</a:t>
            </a:r>
            <a:r>
              <a:rPr lang="en-US" sz="1800" dirty="0" smtClean="0">
                <a:solidFill>
                  <a:schemeClr val="tx1"/>
                </a:solidFill>
                <a:latin typeface="Arial Narrow" pitchFamily="34" charset="0"/>
              </a:rPr>
              <a:t> of:</a:t>
            </a:r>
          </a:p>
          <a:p>
            <a:pPr lvl="1">
              <a:buFont typeface="+mj-lt"/>
              <a:buAutoNum type="arabicParenR"/>
            </a:pPr>
            <a:r>
              <a:rPr lang="en-US" sz="1800" dirty="0" smtClean="0">
                <a:solidFill>
                  <a:schemeClr val="tx1"/>
                </a:solidFill>
                <a:latin typeface="Arial Narrow" pitchFamily="34" charset="0"/>
              </a:rPr>
              <a:t>150% of the average distributions made by the corporation during the three prior tax years, or </a:t>
            </a:r>
          </a:p>
          <a:p>
            <a:pPr lvl="1">
              <a:buFont typeface="+mj-lt"/>
              <a:buAutoNum type="arabicParenR"/>
            </a:pPr>
            <a:r>
              <a:rPr lang="en-US" sz="1800" dirty="0" smtClean="0">
                <a:solidFill>
                  <a:schemeClr val="tx1"/>
                </a:solidFill>
                <a:latin typeface="Arial Narrow" pitchFamily="34" charset="0"/>
              </a:rPr>
              <a:t>10% of the value of the corporation’s stock as of the beginning of the tax year</a:t>
            </a:r>
          </a:p>
          <a:p>
            <a:pPr>
              <a:buFont typeface="Arial" pitchFamily="34" charset="0"/>
              <a:buChar char="•"/>
            </a:pPr>
            <a:endParaRPr lang="en-US" sz="2000" dirty="0" smtClean="0">
              <a:latin typeface="Arial Narrow" pitchFamily="34" charset="0"/>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3"/>
          <p:cNvSpPr>
            <a:spLocks noGrp="1"/>
          </p:cNvSpPr>
          <p:nvPr>
            <p:ph type="title"/>
          </p:nvPr>
        </p:nvSpPr>
        <p:spPr>
          <a:xfrm>
            <a:off x="961572" y="228600"/>
            <a:ext cx="7086600" cy="1143000"/>
          </a:xfrm>
        </p:spPr>
        <p:txBody>
          <a:bodyPr>
            <a:normAutofit/>
          </a:bodyPr>
          <a:lstStyle/>
          <a:p>
            <a:r>
              <a:rPr lang="en-US" sz="3600" dirty="0" smtClean="0">
                <a:latin typeface="Arial Narrow" pitchFamily="34" charset="0"/>
              </a:rPr>
              <a:t>Section 172(h) CERT Limitations</a:t>
            </a:r>
          </a:p>
        </p:txBody>
      </p:sp>
      <p:sp>
        <p:nvSpPr>
          <p:cNvPr id="9219" name="Content Placeholder 4"/>
          <p:cNvSpPr>
            <a:spLocks noGrp="1"/>
          </p:cNvSpPr>
          <p:nvPr>
            <p:ph idx="1"/>
          </p:nvPr>
        </p:nvSpPr>
        <p:spPr/>
        <p:txBody>
          <a:bodyPr/>
          <a:lstStyle/>
          <a:p>
            <a:pPr>
              <a:buNone/>
            </a:pPr>
            <a:r>
              <a:rPr lang="en-US" sz="1800" i="1" dirty="0" smtClean="0">
                <a:solidFill>
                  <a:schemeClr val="tx1"/>
                </a:solidFill>
                <a:latin typeface="Arial Narrow" pitchFamily="34" charset="0"/>
              </a:rPr>
              <a:t>CERT interest Loss</a:t>
            </a:r>
            <a:endParaRPr lang="en-US" sz="1800" b="1" dirty="0" smtClean="0">
              <a:solidFill>
                <a:schemeClr val="tx1"/>
              </a:solidFill>
              <a:latin typeface="Arial Narrow" pitchFamily="34" charset="0"/>
            </a:endParaRPr>
          </a:p>
          <a:p>
            <a:pPr marL="347663" indent="-347663">
              <a:buFont typeface="Arial" pitchFamily="34" charset="0"/>
              <a:buChar char="•"/>
            </a:pPr>
            <a:r>
              <a:rPr lang="en-US" sz="1800" dirty="0" smtClean="0">
                <a:solidFill>
                  <a:schemeClr val="tx1"/>
                </a:solidFill>
                <a:latin typeface="Arial Narrow" pitchFamily="34" charset="0"/>
              </a:rPr>
              <a:t>The CERT interest loss is determined by comparing interest deductions in the year in which the CERT occurred and the two subsequent tax years to the average interest expense for the previous three years.  </a:t>
            </a:r>
          </a:p>
          <a:p>
            <a:pPr marL="747713" lvl="1" indent="-347663">
              <a:buFont typeface="Arial" pitchFamily="34" charset="0"/>
              <a:buChar char="•"/>
            </a:pPr>
            <a:r>
              <a:rPr lang="en-US" sz="1600" i="1" dirty="0" smtClean="0">
                <a:latin typeface="Arial Narrow" pitchFamily="34" charset="0"/>
              </a:rPr>
              <a:t>Avoided-Cost Method</a:t>
            </a:r>
            <a:r>
              <a:rPr lang="en-US" sz="1600" dirty="0" smtClean="0">
                <a:latin typeface="Arial Narrow" pitchFamily="34" charset="0"/>
              </a:rPr>
              <a:t>:  The amount of debt that is treated as incurred or continued to finance the CERT is based on the amount of interest that would have been avoided if the CERT had not been made and the amount of such expenditures for the CERT were used to repay the indebtedness of the taxpayer.</a:t>
            </a:r>
          </a:p>
          <a:p>
            <a:pPr marL="747713" lvl="1" indent="-347663">
              <a:buFont typeface="Arial" pitchFamily="34" charset="0"/>
              <a:buChar char="•"/>
            </a:pPr>
            <a:r>
              <a:rPr lang="en-US" sz="1600" dirty="0" smtClean="0">
                <a:solidFill>
                  <a:schemeClr val="tx1"/>
                </a:solidFill>
                <a:latin typeface="Arial Narrow" pitchFamily="34" charset="0"/>
              </a:rPr>
              <a:t>By calculating the limitation in reference to the excess over the average of the prior three years serves as a cap on the application of the avoided cost method.</a:t>
            </a:r>
          </a:p>
          <a:p>
            <a:pPr marL="747713" lvl="1" indent="-347663">
              <a:buNone/>
            </a:pPr>
            <a:endParaRPr lang="en-US" sz="1600" dirty="0" smtClean="0">
              <a:solidFill>
                <a:schemeClr val="tx1"/>
              </a:solidFill>
              <a:latin typeface="Arial Narrow" pitchFamily="34" charset="0"/>
            </a:endParaRPr>
          </a:p>
          <a:p>
            <a:pPr marL="347663" indent="-347663"/>
            <a:r>
              <a:rPr lang="en-US" sz="1800" b="1" i="1" dirty="0" smtClean="0">
                <a:solidFill>
                  <a:schemeClr val="tx1"/>
                </a:solidFill>
                <a:latin typeface="Arial Narrow" pitchFamily="34" charset="0"/>
              </a:rPr>
              <a:t>Exceptions</a:t>
            </a:r>
            <a:r>
              <a:rPr lang="en-US" sz="1800" dirty="0" smtClean="0">
                <a:solidFill>
                  <a:schemeClr val="tx1"/>
                </a:solidFill>
                <a:latin typeface="Arial Narrow" pitchFamily="34" charset="0"/>
              </a:rPr>
              <a:t> to § 172(h) Limitation:</a:t>
            </a:r>
          </a:p>
          <a:p>
            <a:pPr marL="747713" lvl="1" indent="-347663">
              <a:buFont typeface="+mj-lt"/>
              <a:buAutoNum type="arabicParenR"/>
            </a:pPr>
            <a:r>
              <a:rPr lang="en-US" sz="1800" dirty="0" smtClean="0">
                <a:solidFill>
                  <a:schemeClr val="tx1"/>
                </a:solidFill>
                <a:latin typeface="Arial Narrow" pitchFamily="34" charset="0"/>
              </a:rPr>
              <a:t>CERT interest expense for the year is less than $1M, and </a:t>
            </a:r>
          </a:p>
          <a:p>
            <a:pPr marL="747713" lvl="1" indent="-347663">
              <a:buFont typeface="+mj-lt"/>
              <a:buAutoNum type="arabicParenR"/>
            </a:pPr>
            <a:r>
              <a:rPr lang="en-US" sz="1800" dirty="0" smtClean="0">
                <a:latin typeface="Arial Narrow" pitchFamily="34" charset="0"/>
              </a:rPr>
              <a:t>W</a:t>
            </a:r>
            <a:r>
              <a:rPr lang="en-US" sz="1800" dirty="0" smtClean="0">
                <a:solidFill>
                  <a:schemeClr val="tx1"/>
                </a:solidFill>
                <a:latin typeface="Arial Narrow" pitchFamily="34" charset="0"/>
              </a:rPr>
              <a:t>here the interest expense is due to an unforeseen extraordinary adverse event</a:t>
            </a:r>
            <a:endParaRPr lang="en-US" sz="1800" dirty="0" smtClean="0">
              <a:latin typeface="Arial Narrow" pitchFamily="34" charset="0"/>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3"/>
          <p:cNvSpPr>
            <a:spLocks noGrp="1"/>
          </p:cNvSpPr>
          <p:nvPr>
            <p:ph type="title"/>
          </p:nvPr>
        </p:nvSpPr>
        <p:spPr>
          <a:xfrm>
            <a:off x="961572" y="228600"/>
            <a:ext cx="7086600" cy="1143000"/>
          </a:xfrm>
        </p:spPr>
        <p:txBody>
          <a:bodyPr>
            <a:normAutofit/>
          </a:bodyPr>
          <a:lstStyle/>
          <a:p>
            <a:r>
              <a:rPr lang="en-US" sz="3600" dirty="0" smtClean="0">
                <a:latin typeface="Arial Narrow" pitchFamily="34" charset="0"/>
              </a:rPr>
              <a:t>Section 172(h) CERT Limitations</a:t>
            </a:r>
          </a:p>
        </p:txBody>
      </p:sp>
      <p:sp>
        <p:nvSpPr>
          <p:cNvPr id="9219" name="Content Placeholder 4"/>
          <p:cNvSpPr>
            <a:spLocks noGrp="1"/>
          </p:cNvSpPr>
          <p:nvPr>
            <p:ph idx="1"/>
          </p:nvPr>
        </p:nvSpPr>
        <p:spPr/>
        <p:txBody>
          <a:bodyPr/>
          <a:lstStyle/>
          <a:p>
            <a:pPr>
              <a:buNone/>
            </a:pPr>
            <a:r>
              <a:rPr lang="en-US" sz="2800" dirty="0" smtClean="0">
                <a:solidFill>
                  <a:schemeClr val="tx1"/>
                </a:solidFill>
                <a:latin typeface="Arial Narrow" pitchFamily="34" charset="0"/>
              </a:rPr>
              <a:t>Example:</a:t>
            </a:r>
          </a:p>
          <a:p>
            <a:r>
              <a:rPr lang="en-US" sz="2400" dirty="0" smtClean="0">
                <a:latin typeface="Arial Narrow" pitchFamily="34" charset="0"/>
              </a:rPr>
              <a:t>ACME Inc. undergoes a leveraged dividend recapitalization in 2012</a:t>
            </a:r>
          </a:p>
          <a:p>
            <a:r>
              <a:rPr lang="en-US" sz="2400" dirty="0" smtClean="0">
                <a:latin typeface="Arial Narrow" pitchFamily="34" charset="0"/>
              </a:rPr>
              <a:t>In 2013 ACME incurs an NOL of $50M</a:t>
            </a:r>
          </a:p>
          <a:p>
            <a:r>
              <a:rPr lang="en-US" sz="2400" dirty="0" smtClean="0">
                <a:latin typeface="Arial Narrow" pitchFamily="34" charset="0"/>
              </a:rPr>
              <a:t>Interest on the borrowing that funded the dividend was $50M</a:t>
            </a:r>
          </a:p>
          <a:p>
            <a:pPr lvl="1"/>
            <a:r>
              <a:rPr lang="en-US" sz="2000" dirty="0" smtClean="0">
                <a:latin typeface="Arial Narrow" pitchFamily="34" charset="0"/>
              </a:rPr>
              <a:t>Assume the entire $50M is all disqualified debt</a:t>
            </a:r>
          </a:p>
          <a:p>
            <a:r>
              <a:rPr lang="en-US" sz="2400" dirty="0" smtClean="0">
                <a:latin typeface="Arial Narrow" pitchFamily="34" charset="0"/>
              </a:rPr>
              <a:t>ACME is barred from carrying back the NOL to the 2011 tax year because of the CERT rules</a:t>
            </a:r>
          </a:p>
          <a:p>
            <a:r>
              <a:rPr lang="en-US" sz="2400" dirty="0" smtClean="0">
                <a:latin typeface="Arial Narrow" pitchFamily="34" charset="0"/>
              </a:rPr>
              <a:t>ACME is allowed to </a:t>
            </a:r>
            <a:r>
              <a:rPr lang="en-US" sz="2400" dirty="0" err="1" smtClean="0">
                <a:latin typeface="Arial Narrow" pitchFamily="34" charset="0"/>
              </a:rPr>
              <a:t>carryback</a:t>
            </a:r>
            <a:r>
              <a:rPr lang="en-US" sz="2400" dirty="0" smtClean="0">
                <a:latin typeface="Arial Narrow" pitchFamily="34" charset="0"/>
              </a:rPr>
              <a:t> the NOL to 2012 (the CERT year) to the extent there was taxable in 2012</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sz="3600" dirty="0"/>
              <a:t>Nonlife Losses Against Life Income</a:t>
            </a:r>
          </a:p>
        </p:txBody>
      </p:sp>
      <p:sp>
        <p:nvSpPr>
          <p:cNvPr id="31747" name="Rectangle 3"/>
          <p:cNvSpPr>
            <a:spLocks noGrp="1" noChangeArrowheads="1"/>
          </p:cNvSpPr>
          <p:nvPr>
            <p:ph type="body" idx="1"/>
          </p:nvPr>
        </p:nvSpPr>
        <p:spPr/>
        <p:txBody>
          <a:bodyPr/>
          <a:lstStyle/>
          <a:p>
            <a:endParaRPr lang="en-US" dirty="0"/>
          </a:p>
          <a:p>
            <a:endParaRPr lang="en-US" dirty="0"/>
          </a:p>
          <a:p>
            <a:endParaRPr lang="en-US" dirty="0"/>
          </a:p>
          <a:p>
            <a:pPr algn="ctr">
              <a:buFontTx/>
              <a:buNone/>
            </a:pPr>
            <a:r>
              <a:rPr lang="en-US" sz="4000" dirty="0"/>
              <a:t>Overview – Statutory Authority</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sz="3600" dirty="0"/>
              <a:t>Nonlife Losses Against Life Income</a:t>
            </a:r>
            <a:r>
              <a:rPr lang="en-US" sz="4000" u="sng" dirty="0"/>
              <a:t/>
            </a:r>
            <a:br>
              <a:rPr lang="en-US" sz="4000" u="sng" dirty="0"/>
            </a:br>
            <a:r>
              <a:rPr lang="en-US" sz="2800" dirty="0"/>
              <a:t>(cont’d)</a:t>
            </a:r>
          </a:p>
        </p:txBody>
      </p:sp>
      <p:sp>
        <p:nvSpPr>
          <p:cNvPr id="43011" name="Rectangle 3"/>
          <p:cNvSpPr>
            <a:spLocks noGrp="1" noChangeArrowheads="1"/>
          </p:cNvSpPr>
          <p:nvPr>
            <p:ph type="body" idx="1"/>
          </p:nvPr>
        </p:nvSpPr>
        <p:spPr/>
        <p:txBody>
          <a:bodyPr/>
          <a:lstStyle/>
          <a:p>
            <a:endParaRPr lang="en-US"/>
          </a:p>
          <a:p>
            <a:r>
              <a:rPr lang="en-US"/>
              <a:t>5 Year Affiliation Rule</a:t>
            </a:r>
          </a:p>
          <a:p>
            <a:endParaRPr lang="en-US"/>
          </a:p>
          <a:p>
            <a:r>
              <a:rPr lang="en-US"/>
              <a:t>5 Year Nonlife NOL Rule</a:t>
            </a:r>
          </a:p>
          <a:p>
            <a:endParaRPr lang="en-US"/>
          </a:p>
          <a:p>
            <a:r>
              <a:rPr lang="en-US"/>
              <a:t>35% Nonlife NOL offset Rule</a:t>
            </a:r>
          </a:p>
          <a:p>
            <a:endParaRPr lang="en-US"/>
          </a:p>
          <a:p>
            <a:endParaRPr lang="en-US"/>
          </a:p>
          <a:p>
            <a:pPr algn="ctr">
              <a:buFontTx/>
              <a:buNone/>
            </a:pPr>
            <a:endParaRPr lang="en-US" sz="44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sz="3200" u="sng" dirty="0"/>
              <a:t>Nonlife Losses Against Life Income</a:t>
            </a:r>
            <a:r>
              <a:rPr lang="en-US" sz="3200" dirty="0"/>
              <a:t/>
            </a:r>
            <a:br>
              <a:rPr lang="en-US" sz="3200" dirty="0"/>
            </a:br>
            <a:r>
              <a:rPr lang="en-US" sz="3200" dirty="0"/>
              <a:t>(cont’d)</a:t>
            </a:r>
          </a:p>
        </p:txBody>
      </p:sp>
      <p:sp>
        <p:nvSpPr>
          <p:cNvPr id="37891" name="Rectangle 3"/>
          <p:cNvSpPr>
            <a:spLocks noGrp="1" noChangeArrowheads="1"/>
          </p:cNvSpPr>
          <p:nvPr>
            <p:ph type="body" idx="1"/>
          </p:nvPr>
        </p:nvSpPr>
        <p:spPr/>
        <p:txBody>
          <a:bodyPr/>
          <a:lstStyle/>
          <a:p>
            <a:r>
              <a:rPr lang="en-US" b="1" dirty="0"/>
              <a:t>General Rule</a:t>
            </a:r>
          </a:p>
          <a:p>
            <a:pPr lvl="1"/>
            <a:r>
              <a:rPr lang="en-US" dirty="0"/>
              <a:t>Under § 1504(b)(2) life insurance companies are not “includible corporations” allowed to join nonlife companies in filing consolidated returns</a:t>
            </a:r>
          </a:p>
          <a:p>
            <a:r>
              <a:rPr lang="en-US" b="1" dirty="0"/>
              <a:t>5-year Life Affiliation Rule -- Election</a:t>
            </a:r>
            <a:endParaRPr lang="en-US" dirty="0"/>
          </a:p>
          <a:p>
            <a:pPr lvl="1"/>
            <a:r>
              <a:rPr lang="en-US" dirty="0"/>
              <a:t>§ 1504(c)(2) allows election to include life companies that have been affiliated for at least 5 taxable years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4759325" y="533400"/>
            <a:ext cx="1238250" cy="366713"/>
          </a:xfrm>
          <a:prstGeom prst="rect">
            <a:avLst/>
          </a:prstGeom>
          <a:noFill/>
          <a:ln w="9525">
            <a:noFill/>
            <a:miter lim="800000"/>
            <a:headEnd/>
            <a:tailEnd/>
          </a:ln>
        </p:spPr>
        <p:txBody>
          <a:bodyPr wrap="none">
            <a:spAutoFit/>
          </a:bodyPr>
          <a:lstStyle/>
          <a:p>
            <a:pPr algn="ctr" eaLnBrk="0" hangingPunct="0"/>
            <a:r>
              <a:rPr lang="en-US" u="sng"/>
              <a:t>1/5/Year 2</a:t>
            </a:r>
          </a:p>
        </p:txBody>
      </p:sp>
      <p:sp>
        <p:nvSpPr>
          <p:cNvPr id="8195" name="Freeform 3"/>
          <p:cNvSpPr>
            <a:spLocks/>
          </p:cNvSpPr>
          <p:nvPr/>
        </p:nvSpPr>
        <p:spPr bwMode="auto">
          <a:xfrm>
            <a:off x="4038600" y="2514600"/>
            <a:ext cx="1397000" cy="74613"/>
          </a:xfrm>
          <a:custGeom>
            <a:avLst/>
            <a:gdLst>
              <a:gd name="T0" fmla="*/ 630 w 630"/>
              <a:gd name="T1" fmla="*/ 0 h 1"/>
              <a:gd name="T2" fmla="*/ 0 w 630"/>
              <a:gd name="T3" fmla="*/ 0 h 1"/>
              <a:gd name="T4" fmla="*/ 0 60000 65536"/>
              <a:gd name="T5" fmla="*/ 0 60000 65536"/>
              <a:gd name="T6" fmla="*/ 0 w 630"/>
              <a:gd name="T7" fmla="*/ 0 h 1"/>
              <a:gd name="T8" fmla="*/ 630 w 630"/>
              <a:gd name="T9" fmla="*/ 1 h 1"/>
            </a:gdLst>
            <a:ahLst/>
            <a:cxnLst>
              <a:cxn ang="T4">
                <a:pos x="T0" y="T1"/>
              </a:cxn>
              <a:cxn ang="T5">
                <a:pos x="T2" y="T3"/>
              </a:cxn>
            </a:cxnLst>
            <a:rect l="T6" t="T7" r="T8" b="T9"/>
            <a:pathLst>
              <a:path w="630" h="1">
                <a:moveTo>
                  <a:pt x="630" y="0"/>
                </a:moveTo>
                <a:lnTo>
                  <a:pt x="0" y="0"/>
                </a:lnTo>
              </a:path>
            </a:pathLst>
          </a:custGeom>
          <a:noFill/>
          <a:ln w="9525">
            <a:solidFill>
              <a:schemeClr val="tx1"/>
            </a:solidFill>
            <a:prstDash val="dash"/>
            <a:round/>
            <a:headEnd type="triangle" w="med" len="med"/>
            <a:tailEnd/>
          </a:ln>
        </p:spPr>
        <p:txBody>
          <a:bodyPr wrap="none" anchor="ctr"/>
          <a:lstStyle/>
          <a:p>
            <a:endParaRPr lang="en-US" sz="1000">
              <a:latin typeface="Times New Roman" pitchFamily="18" charset="0"/>
            </a:endParaRPr>
          </a:p>
        </p:txBody>
      </p:sp>
      <p:sp>
        <p:nvSpPr>
          <p:cNvPr id="8196" name="Line 4"/>
          <p:cNvSpPr>
            <a:spLocks noChangeShapeType="1"/>
          </p:cNvSpPr>
          <p:nvPr/>
        </p:nvSpPr>
        <p:spPr bwMode="auto">
          <a:xfrm>
            <a:off x="4191000" y="2667000"/>
            <a:ext cx="1143000" cy="0"/>
          </a:xfrm>
          <a:prstGeom prst="line">
            <a:avLst/>
          </a:prstGeom>
          <a:noFill/>
          <a:ln w="9525">
            <a:solidFill>
              <a:schemeClr val="tx1"/>
            </a:solidFill>
            <a:prstDash val="dash"/>
            <a:round/>
            <a:headEnd type="triangle" w="med" len="med"/>
            <a:tailEnd/>
          </a:ln>
        </p:spPr>
        <p:txBody>
          <a:bodyPr wrap="none" anchor="ctr"/>
          <a:lstStyle/>
          <a:p>
            <a:endParaRPr lang="en-US"/>
          </a:p>
        </p:txBody>
      </p:sp>
      <p:sp>
        <p:nvSpPr>
          <p:cNvPr id="8197" name="Text Box 5"/>
          <p:cNvSpPr txBox="1">
            <a:spLocks noChangeArrowheads="1"/>
          </p:cNvSpPr>
          <p:nvPr/>
        </p:nvSpPr>
        <p:spPr bwMode="auto">
          <a:xfrm>
            <a:off x="4495800" y="2209800"/>
            <a:ext cx="501650" cy="304800"/>
          </a:xfrm>
          <a:prstGeom prst="rect">
            <a:avLst/>
          </a:prstGeom>
          <a:noFill/>
          <a:ln w="9525">
            <a:noFill/>
            <a:miter lim="800000"/>
            <a:headEnd/>
            <a:tailEnd/>
          </a:ln>
        </p:spPr>
        <p:txBody>
          <a:bodyPr>
            <a:spAutoFit/>
          </a:bodyPr>
          <a:lstStyle/>
          <a:p>
            <a:pPr algn="ctr" eaLnBrk="0" hangingPunct="0">
              <a:spcBef>
                <a:spcPct val="50000"/>
              </a:spcBef>
            </a:pPr>
            <a:r>
              <a:rPr lang="en-US" sz="1400"/>
              <a:t>$</a:t>
            </a:r>
          </a:p>
        </p:txBody>
      </p:sp>
      <p:sp>
        <p:nvSpPr>
          <p:cNvPr id="8198" name="Line 6"/>
          <p:cNvSpPr>
            <a:spLocks noChangeShapeType="1"/>
          </p:cNvSpPr>
          <p:nvPr/>
        </p:nvSpPr>
        <p:spPr bwMode="auto">
          <a:xfrm flipH="1">
            <a:off x="914400" y="1025525"/>
            <a:ext cx="0" cy="1409700"/>
          </a:xfrm>
          <a:prstGeom prst="line">
            <a:avLst/>
          </a:prstGeom>
          <a:noFill/>
          <a:ln w="9525">
            <a:solidFill>
              <a:schemeClr val="tx1"/>
            </a:solidFill>
            <a:round/>
            <a:headEnd/>
            <a:tailEnd/>
          </a:ln>
        </p:spPr>
        <p:txBody>
          <a:bodyPr wrap="none" anchor="ctr"/>
          <a:lstStyle/>
          <a:p>
            <a:endParaRPr lang="en-US"/>
          </a:p>
        </p:txBody>
      </p:sp>
      <p:sp>
        <p:nvSpPr>
          <p:cNvPr id="8199" name="Line 7"/>
          <p:cNvSpPr>
            <a:spLocks noChangeShapeType="1"/>
          </p:cNvSpPr>
          <p:nvPr/>
        </p:nvSpPr>
        <p:spPr bwMode="auto">
          <a:xfrm flipH="1">
            <a:off x="2590800" y="2590800"/>
            <a:ext cx="0" cy="1074738"/>
          </a:xfrm>
          <a:prstGeom prst="line">
            <a:avLst/>
          </a:prstGeom>
          <a:noFill/>
          <a:ln w="9525">
            <a:solidFill>
              <a:schemeClr val="tx1"/>
            </a:solidFill>
            <a:round/>
            <a:headEnd/>
            <a:tailEnd/>
          </a:ln>
        </p:spPr>
        <p:txBody>
          <a:bodyPr wrap="none" anchor="ctr"/>
          <a:lstStyle/>
          <a:p>
            <a:endParaRPr lang="en-US"/>
          </a:p>
        </p:txBody>
      </p:sp>
      <p:sp>
        <p:nvSpPr>
          <p:cNvPr id="8200" name="Text Box 8"/>
          <p:cNvSpPr txBox="1">
            <a:spLocks noChangeArrowheads="1"/>
          </p:cNvSpPr>
          <p:nvPr/>
        </p:nvSpPr>
        <p:spPr bwMode="auto">
          <a:xfrm>
            <a:off x="2362200" y="2362200"/>
            <a:ext cx="533400" cy="401638"/>
          </a:xfrm>
          <a:prstGeom prst="rect">
            <a:avLst/>
          </a:prstGeom>
          <a:solidFill>
            <a:srgbClr val="3399FF"/>
          </a:solidFill>
          <a:ln w="9525">
            <a:solidFill>
              <a:schemeClr val="tx1"/>
            </a:solidFill>
            <a:miter lim="800000"/>
            <a:headEnd/>
            <a:tailEnd/>
          </a:ln>
        </p:spPr>
        <p:txBody>
          <a:bodyPr/>
          <a:lstStyle/>
          <a:p>
            <a:pPr algn="ctr" eaLnBrk="0" hangingPunct="0">
              <a:spcBef>
                <a:spcPct val="50000"/>
              </a:spcBef>
            </a:pPr>
            <a:r>
              <a:rPr lang="en-US" sz="2000">
                <a:latin typeface="Times New Roman" pitchFamily="18" charset="0"/>
              </a:rPr>
              <a:t>X</a:t>
            </a:r>
          </a:p>
        </p:txBody>
      </p:sp>
      <p:sp>
        <p:nvSpPr>
          <p:cNvPr id="8201" name="Text Box 9"/>
          <p:cNvSpPr txBox="1">
            <a:spLocks noChangeArrowheads="1"/>
          </p:cNvSpPr>
          <p:nvPr/>
        </p:nvSpPr>
        <p:spPr bwMode="auto">
          <a:xfrm>
            <a:off x="612775" y="808038"/>
            <a:ext cx="603250" cy="401637"/>
          </a:xfrm>
          <a:prstGeom prst="rect">
            <a:avLst/>
          </a:prstGeom>
          <a:solidFill>
            <a:srgbClr val="B2B2B2"/>
          </a:solidFill>
          <a:ln w="9525">
            <a:solidFill>
              <a:schemeClr val="tx1"/>
            </a:solidFill>
            <a:miter lim="800000"/>
            <a:headEnd/>
            <a:tailEnd/>
          </a:ln>
        </p:spPr>
        <p:txBody>
          <a:bodyPr/>
          <a:lstStyle/>
          <a:p>
            <a:pPr algn="ctr" eaLnBrk="0" hangingPunct="0">
              <a:spcBef>
                <a:spcPct val="50000"/>
              </a:spcBef>
            </a:pPr>
            <a:r>
              <a:rPr lang="en-US" sz="2000">
                <a:latin typeface="Times New Roman" pitchFamily="18" charset="0"/>
              </a:rPr>
              <a:t>P</a:t>
            </a:r>
          </a:p>
        </p:txBody>
      </p:sp>
      <p:sp>
        <p:nvSpPr>
          <p:cNvPr id="8202" name="Text Box 10"/>
          <p:cNvSpPr txBox="1">
            <a:spLocks noChangeArrowheads="1"/>
          </p:cNvSpPr>
          <p:nvPr/>
        </p:nvSpPr>
        <p:spPr bwMode="auto">
          <a:xfrm>
            <a:off x="2362200" y="3429000"/>
            <a:ext cx="533400" cy="381000"/>
          </a:xfrm>
          <a:prstGeom prst="rect">
            <a:avLst/>
          </a:prstGeom>
          <a:solidFill>
            <a:srgbClr val="0099FF"/>
          </a:solidFill>
          <a:ln w="9525">
            <a:solidFill>
              <a:schemeClr val="tx1"/>
            </a:solidFill>
            <a:miter lim="800000"/>
            <a:headEnd/>
            <a:tailEnd/>
          </a:ln>
        </p:spPr>
        <p:txBody>
          <a:bodyPr/>
          <a:lstStyle/>
          <a:p>
            <a:pPr algn="ctr" eaLnBrk="0" hangingPunct="0">
              <a:spcBef>
                <a:spcPct val="50000"/>
              </a:spcBef>
            </a:pPr>
            <a:r>
              <a:rPr lang="en-US" sz="2000">
                <a:latin typeface="Times New Roman" pitchFamily="18" charset="0"/>
              </a:rPr>
              <a:t>L1</a:t>
            </a:r>
          </a:p>
        </p:txBody>
      </p:sp>
      <p:sp>
        <p:nvSpPr>
          <p:cNvPr id="8203" name="Text Box 11"/>
          <p:cNvSpPr txBox="1">
            <a:spLocks noChangeArrowheads="1"/>
          </p:cNvSpPr>
          <p:nvPr/>
        </p:nvSpPr>
        <p:spPr bwMode="auto">
          <a:xfrm>
            <a:off x="1219200" y="2743200"/>
            <a:ext cx="1447800" cy="304800"/>
          </a:xfrm>
          <a:prstGeom prst="rect">
            <a:avLst/>
          </a:prstGeom>
          <a:noFill/>
          <a:ln w="9525">
            <a:noFill/>
            <a:miter lim="800000"/>
            <a:headEnd/>
            <a:tailEnd/>
          </a:ln>
        </p:spPr>
        <p:txBody>
          <a:bodyPr>
            <a:spAutoFit/>
          </a:bodyPr>
          <a:lstStyle/>
          <a:p>
            <a:pPr eaLnBrk="0" hangingPunct="0"/>
            <a:r>
              <a:rPr lang="en-US" sz="1400"/>
              <a:t>100% L1 Stock</a:t>
            </a:r>
          </a:p>
        </p:txBody>
      </p:sp>
      <p:sp>
        <p:nvSpPr>
          <p:cNvPr id="8204" name="Text Box 12"/>
          <p:cNvSpPr txBox="1">
            <a:spLocks noChangeArrowheads="1"/>
          </p:cNvSpPr>
          <p:nvPr/>
        </p:nvSpPr>
        <p:spPr bwMode="auto">
          <a:xfrm>
            <a:off x="1628775" y="533400"/>
            <a:ext cx="1365250" cy="366713"/>
          </a:xfrm>
          <a:prstGeom prst="rect">
            <a:avLst/>
          </a:prstGeom>
          <a:noFill/>
          <a:ln w="9525">
            <a:noFill/>
            <a:miter lim="800000"/>
            <a:headEnd/>
            <a:tailEnd/>
          </a:ln>
        </p:spPr>
        <p:txBody>
          <a:bodyPr wrap="none">
            <a:spAutoFit/>
          </a:bodyPr>
          <a:lstStyle/>
          <a:p>
            <a:pPr algn="ctr" eaLnBrk="0" hangingPunct="0"/>
            <a:r>
              <a:rPr lang="en-US" u="sng"/>
              <a:t>6/30/Year 1</a:t>
            </a:r>
          </a:p>
        </p:txBody>
      </p:sp>
      <p:sp>
        <p:nvSpPr>
          <p:cNvPr id="8205" name="Text Box 13"/>
          <p:cNvSpPr txBox="1">
            <a:spLocks noChangeArrowheads="1"/>
          </p:cNvSpPr>
          <p:nvPr/>
        </p:nvSpPr>
        <p:spPr bwMode="auto">
          <a:xfrm>
            <a:off x="1600200" y="2209800"/>
            <a:ext cx="501650" cy="304800"/>
          </a:xfrm>
          <a:prstGeom prst="rect">
            <a:avLst/>
          </a:prstGeom>
          <a:noFill/>
          <a:ln w="9525">
            <a:noFill/>
            <a:miter lim="800000"/>
            <a:headEnd/>
            <a:tailEnd/>
          </a:ln>
        </p:spPr>
        <p:txBody>
          <a:bodyPr>
            <a:spAutoFit/>
          </a:bodyPr>
          <a:lstStyle/>
          <a:p>
            <a:pPr algn="ctr" eaLnBrk="0" hangingPunct="0">
              <a:spcBef>
                <a:spcPct val="50000"/>
              </a:spcBef>
            </a:pPr>
            <a:r>
              <a:rPr lang="en-US" sz="1400"/>
              <a:t>$</a:t>
            </a:r>
          </a:p>
        </p:txBody>
      </p:sp>
      <p:sp>
        <p:nvSpPr>
          <p:cNvPr id="8206" name="Text Box 14"/>
          <p:cNvSpPr txBox="1">
            <a:spLocks noChangeArrowheads="1"/>
          </p:cNvSpPr>
          <p:nvPr/>
        </p:nvSpPr>
        <p:spPr bwMode="auto">
          <a:xfrm>
            <a:off x="6400800" y="3429000"/>
            <a:ext cx="603250" cy="401638"/>
          </a:xfrm>
          <a:prstGeom prst="rect">
            <a:avLst/>
          </a:prstGeom>
          <a:solidFill>
            <a:srgbClr val="3399FF"/>
          </a:solidFill>
          <a:ln w="9525">
            <a:solidFill>
              <a:schemeClr val="tx1"/>
            </a:solidFill>
            <a:miter lim="800000"/>
            <a:headEnd/>
            <a:tailEnd/>
          </a:ln>
        </p:spPr>
        <p:txBody>
          <a:bodyPr/>
          <a:lstStyle/>
          <a:p>
            <a:pPr algn="ctr" eaLnBrk="0" hangingPunct="0">
              <a:spcBef>
                <a:spcPct val="50000"/>
              </a:spcBef>
            </a:pPr>
            <a:r>
              <a:rPr lang="en-US" sz="2000">
                <a:latin typeface="Times New Roman" pitchFamily="18" charset="0"/>
              </a:rPr>
              <a:t>L1</a:t>
            </a:r>
          </a:p>
        </p:txBody>
      </p:sp>
      <p:sp>
        <p:nvSpPr>
          <p:cNvPr id="8207" name="Text Box 17"/>
          <p:cNvSpPr txBox="1">
            <a:spLocks noChangeArrowheads="1"/>
          </p:cNvSpPr>
          <p:nvPr/>
        </p:nvSpPr>
        <p:spPr bwMode="auto">
          <a:xfrm>
            <a:off x="7620000" y="533400"/>
            <a:ext cx="1220788" cy="366713"/>
          </a:xfrm>
          <a:prstGeom prst="rect">
            <a:avLst/>
          </a:prstGeom>
          <a:noFill/>
          <a:ln w="9525">
            <a:noFill/>
            <a:miter lim="800000"/>
            <a:headEnd/>
            <a:tailEnd/>
          </a:ln>
        </p:spPr>
        <p:txBody>
          <a:bodyPr>
            <a:spAutoFit/>
          </a:bodyPr>
          <a:lstStyle/>
          <a:p>
            <a:pPr algn="ctr" eaLnBrk="0" hangingPunct="0"/>
            <a:r>
              <a:rPr lang="en-US" u="sng"/>
              <a:t>Years 3-8</a:t>
            </a:r>
          </a:p>
        </p:txBody>
      </p:sp>
      <p:sp>
        <p:nvSpPr>
          <p:cNvPr id="8208" name="Line 21"/>
          <p:cNvSpPr>
            <a:spLocks noChangeShapeType="1"/>
          </p:cNvSpPr>
          <p:nvPr/>
        </p:nvSpPr>
        <p:spPr bwMode="auto">
          <a:xfrm flipV="1">
            <a:off x="1252538" y="2667000"/>
            <a:ext cx="1066800" cy="0"/>
          </a:xfrm>
          <a:prstGeom prst="line">
            <a:avLst/>
          </a:prstGeom>
          <a:noFill/>
          <a:ln w="9525">
            <a:solidFill>
              <a:schemeClr val="tx1"/>
            </a:solidFill>
            <a:prstDash val="dash"/>
            <a:round/>
            <a:headEnd type="triangle" w="med" len="med"/>
            <a:tailEnd/>
          </a:ln>
        </p:spPr>
        <p:txBody>
          <a:bodyPr wrap="none" anchor="ctr"/>
          <a:lstStyle/>
          <a:p>
            <a:endParaRPr lang="en-US"/>
          </a:p>
        </p:txBody>
      </p:sp>
      <p:sp>
        <p:nvSpPr>
          <p:cNvPr id="8209" name="Text Box 22"/>
          <p:cNvSpPr txBox="1">
            <a:spLocks noChangeArrowheads="1"/>
          </p:cNvSpPr>
          <p:nvPr/>
        </p:nvSpPr>
        <p:spPr bwMode="auto">
          <a:xfrm>
            <a:off x="609600" y="2362200"/>
            <a:ext cx="603250" cy="401638"/>
          </a:xfrm>
          <a:prstGeom prst="rect">
            <a:avLst/>
          </a:prstGeom>
          <a:solidFill>
            <a:srgbClr val="B2B2B2"/>
          </a:solidFill>
          <a:ln w="9525">
            <a:solidFill>
              <a:schemeClr val="tx1"/>
            </a:solidFill>
            <a:miter lim="800000"/>
            <a:headEnd/>
            <a:tailEnd/>
          </a:ln>
        </p:spPr>
        <p:txBody>
          <a:bodyPr/>
          <a:lstStyle/>
          <a:p>
            <a:pPr algn="ctr" eaLnBrk="0" hangingPunct="0">
              <a:spcBef>
                <a:spcPct val="50000"/>
              </a:spcBef>
            </a:pPr>
            <a:r>
              <a:rPr lang="en-US" sz="2000">
                <a:latin typeface="Times New Roman" pitchFamily="18" charset="0"/>
              </a:rPr>
              <a:t>S</a:t>
            </a:r>
          </a:p>
        </p:txBody>
      </p:sp>
      <p:sp>
        <p:nvSpPr>
          <p:cNvPr id="8210" name="Line 23"/>
          <p:cNvSpPr>
            <a:spLocks noChangeShapeType="1"/>
          </p:cNvSpPr>
          <p:nvPr/>
        </p:nvSpPr>
        <p:spPr bwMode="auto">
          <a:xfrm>
            <a:off x="3810000" y="1120775"/>
            <a:ext cx="0" cy="1257300"/>
          </a:xfrm>
          <a:prstGeom prst="line">
            <a:avLst/>
          </a:prstGeom>
          <a:noFill/>
          <a:ln w="9525">
            <a:solidFill>
              <a:schemeClr val="tx1"/>
            </a:solidFill>
            <a:round/>
            <a:headEnd/>
            <a:tailEnd/>
          </a:ln>
        </p:spPr>
        <p:txBody>
          <a:bodyPr wrap="none" anchor="ctr"/>
          <a:lstStyle/>
          <a:p>
            <a:endParaRPr lang="en-US"/>
          </a:p>
        </p:txBody>
      </p:sp>
      <p:sp>
        <p:nvSpPr>
          <p:cNvPr id="8211" name="Text Box 25"/>
          <p:cNvSpPr txBox="1">
            <a:spLocks noChangeArrowheads="1"/>
          </p:cNvSpPr>
          <p:nvPr/>
        </p:nvSpPr>
        <p:spPr bwMode="auto">
          <a:xfrm>
            <a:off x="3505200" y="838200"/>
            <a:ext cx="603250" cy="401638"/>
          </a:xfrm>
          <a:prstGeom prst="rect">
            <a:avLst/>
          </a:prstGeom>
          <a:solidFill>
            <a:srgbClr val="B2B2B2"/>
          </a:solidFill>
          <a:ln w="9525">
            <a:solidFill>
              <a:schemeClr val="tx1"/>
            </a:solidFill>
            <a:miter lim="800000"/>
            <a:headEnd/>
            <a:tailEnd/>
          </a:ln>
        </p:spPr>
        <p:txBody>
          <a:bodyPr/>
          <a:lstStyle/>
          <a:p>
            <a:pPr algn="ctr" eaLnBrk="0" hangingPunct="0">
              <a:spcBef>
                <a:spcPct val="50000"/>
              </a:spcBef>
            </a:pPr>
            <a:r>
              <a:rPr lang="en-US" sz="2000">
                <a:latin typeface="Times New Roman" pitchFamily="18" charset="0"/>
              </a:rPr>
              <a:t>P</a:t>
            </a:r>
          </a:p>
        </p:txBody>
      </p:sp>
      <p:sp>
        <p:nvSpPr>
          <p:cNvPr id="8212" name="Text Box 26"/>
          <p:cNvSpPr txBox="1">
            <a:spLocks noChangeArrowheads="1"/>
          </p:cNvSpPr>
          <p:nvPr/>
        </p:nvSpPr>
        <p:spPr bwMode="auto">
          <a:xfrm>
            <a:off x="3541713" y="2378075"/>
            <a:ext cx="603250" cy="401638"/>
          </a:xfrm>
          <a:prstGeom prst="rect">
            <a:avLst/>
          </a:prstGeom>
          <a:solidFill>
            <a:srgbClr val="B2B2B2"/>
          </a:solidFill>
          <a:ln w="9525">
            <a:solidFill>
              <a:schemeClr val="tx1"/>
            </a:solidFill>
            <a:miter lim="800000"/>
            <a:headEnd/>
            <a:tailEnd/>
          </a:ln>
        </p:spPr>
        <p:txBody>
          <a:bodyPr/>
          <a:lstStyle/>
          <a:p>
            <a:pPr algn="ctr" eaLnBrk="0" hangingPunct="0">
              <a:spcBef>
                <a:spcPct val="50000"/>
              </a:spcBef>
            </a:pPr>
            <a:r>
              <a:rPr lang="en-US" sz="2000">
                <a:latin typeface="Times New Roman" pitchFamily="18" charset="0"/>
              </a:rPr>
              <a:t>S</a:t>
            </a:r>
          </a:p>
        </p:txBody>
      </p:sp>
      <p:sp>
        <p:nvSpPr>
          <p:cNvPr id="8213" name="Text Box 27"/>
          <p:cNvSpPr txBox="1">
            <a:spLocks noChangeArrowheads="1"/>
          </p:cNvSpPr>
          <p:nvPr/>
        </p:nvSpPr>
        <p:spPr bwMode="auto">
          <a:xfrm>
            <a:off x="5410200" y="2362200"/>
            <a:ext cx="603250" cy="401638"/>
          </a:xfrm>
          <a:prstGeom prst="rect">
            <a:avLst/>
          </a:prstGeom>
          <a:solidFill>
            <a:srgbClr val="CC3300"/>
          </a:solidFill>
          <a:ln w="9525">
            <a:solidFill>
              <a:schemeClr val="tx1"/>
            </a:solidFill>
            <a:miter lim="800000"/>
            <a:headEnd/>
            <a:tailEnd/>
          </a:ln>
        </p:spPr>
        <p:txBody>
          <a:bodyPr/>
          <a:lstStyle/>
          <a:p>
            <a:pPr algn="ctr" eaLnBrk="0" hangingPunct="0">
              <a:spcBef>
                <a:spcPct val="50000"/>
              </a:spcBef>
            </a:pPr>
            <a:r>
              <a:rPr lang="en-US" sz="2000">
                <a:latin typeface="Times New Roman" pitchFamily="18" charset="0"/>
              </a:rPr>
              <a:t>Y</a:t>
            </a:r>
          </a:p>
        </p:txBody>
      </p:sp>
      <p:sp>
        <p:nvSpPr>
          <p:cNvPr id="8214" name="Text Box 28"/>
          <p:cNvSpPr txBox="1">
            <a:spLocks noChangeArrowheads="1"/>
          </p:cNvSpPr>
          <p:nvPr/>
        </p:nvSpPr>
        <p:spPr bwMode="auto">
          <a:xfrm>
            <a:off x="5430838" y="3413125"/>
            <a:ext cx="603250" cy="401638"/>
          </a:xfrm>
          <a:prstGeom prst="rect">
            <a:avLst/>
          </a:prstGeom>
          <a:solidFill>
            <a:srgbClr val="CC3300"/>
          </a:solidFill>
          <a:ln w="9525">
            <a:solidFill>
              <a:schemeClr val="tx1"/>
            </a:solidFill>
            <a:miter lim="800000"/>
            <a:headEnd/>
            <a:tailEnd/>
          </a:ln>
        </p:spPr>
        <p:txBody>
          <a:bodyPr/>
          <a:lstStyle/>
          <a:p>
            <a:pPr algn="ctr" eaLnBrk="0" hangingPunct="0">
              <a:spcBef>
                <a:spcPct val="50000"/>
              </a:spcBef>
            </a:pPr>
            <a:r>
              <a:rPr lang="en-US" sz="2000">
                <a:latin typeface="Times New Roman" pitchFamily="18" charset="0"/>
              </a:rPr>
              <a:t>L2</a:t>
            </a:r>
          </a:p>
        </p:txBody>
      </p:sp>
      <p:sp>
        <p:nvSpPr>
          <p:cNvPr id="8215" name="Text Box 29"/>
          <p:cNvSpPr txBox="1">
            <a:spLocks noChangeArrowheads="1"/>
          </p:cNvSpPr>
          <p:nvPr/>
        </p:nvSpPr>
        <p:spPr bwMode="auto">
          <a:xfrm>
            <a:off x="6962775" y="2366963"/>
            <a:ext cx="603250" cy="401637"/>
          </a:xfrm>
          <a:prstGeom prst="rect">
            <a:avLst/>
          </a:prstGeom>
          <a:solidFill>
            <a:srgbClr val="B2B2B2"/>
          </a:solidFill>
          <a:ln w="9525">
            <a:solidFill>
              <a:schemeClr val="tx1"/>
            </a:solidFill>
            <a:miter lim="800000"/>
            <a:headEnd/>
            <a:tailEnd/>
          </a:ln>
        </p:spPr>
        <p:txBody>
          <a:bodyPr/>
          <a:lstStyle/>
          <a:p>
            <a:pPr algn="ctr" eaLnBrk="0" hangingPunct="0">
              <a:spcBef>
                <a:spcPct val="50000"/>
              </a:spcBef>
            </a:pPr>
            <a:r>
              <a:rPr lang="en-US" sz="2000">
                <a:latin typeface="Times New Roman" pitchFamily="18" charset="0"/>
              </a:rPr>
              <a:t>S</a:t>
            </a:r>
          </a:p>
        </p:txBody>
      </p:sp>
      <p:sp>
        <p:nvSpPr>
          <p:cNvPr id="8216" name="Text Box 31"/>
          <p:cNvSpPr txBox="1">
            <a:spLocks noChangeArrowheads="1"/>
          </p:cNvSpPr>
          <p:nvPr/>
        </p:nvSpPr>
        <p:spPr bwMode="auto">
          <a:xfrm>
            <a:off x="7543800" y="3429000"/>
            <a:ext cx="603250" cy="401638"/>
          </a:xfrm>
          <a:prstGeom prst="rect">
            <a:avLst/>
          </a:prstGeom>
          <a:solidFill>
            <a:srgbClr val="CC3300"/>
          </a:solidFill>
          <a:ln w="9525">
            <a:solidFill>
              <a:schemeClr val="tx1"/>
            </a:solidFill>
            <a:miter lim="800000"/>
            <a:headEnd/>
            <a:tailEnd/>
          </a:ln>
        </p:spPr>
        <p:txBody>
          <a:bodyPr/>
          <a:lstStyle/>
          <a:p>
            <a:pPr algn="ctr" eaLnBrk="0" hangingPunct="0">
              <a:spcBef>
                <a:spcPct val="50000"/>
              </a:spcBef>
            </a:pPr>
            <a:r>
              <a:rPr lang="en-US" sz="2000">
                <a:latin typeface="Times New Roman" pitchFamily="18" charset="0"/>
              </a:rPr>
              <a:t>L2</a:t>
            </a:r>
          </a:p>
        </p:txBody>
      </p:sp>
      <p:sp>
        <p:nvSpPr>
          <p:cNvPr id="8217" name="Text Box 32"/>
          <p:cNvSpPr txBox="1">
            <a:spLocks noChangeArrowheads="1"/>
          </p:cNvSpPr>
          <p:nvPr/>
        </p:nvSpPr>
        <p:spPr bwMode="auto">
          <a:xfrm>
            <a:off x="4114800" y="2743200"/>
            <a:ext cx="1524000" cy="304800"/>
          </a:xfrm>
          <a:prstGeom prst="rect">
            <a:avLst/>
          </a:prstGeom>
          <a:noFill/>
          <a:ln w="9525">
            <a:noFill/>
            <a:miter lim="800000"/>
            <a:headEnd/>
            <a:tailEnd/>
          </a:ln>
        </p:spPr>
        <p:txBody>
          <a:bodyPr>
            <a:spAutoFit/>
          </a:bodyPr>
          <a:lstStyle/>
          <a:p>
            <a:pPr eaLnBrk="0" hangingPunct="0"/>
            <a:r>
              <a:rPr lang="en-US" sz="1400"/>
              <a:t>100% L2 Stock</a:t>
            </a:r>
          </a:p>
        </p:txBody>
      </p:sp>
      <p:sp>
        <p:nvSpPr>
          <p:cNvPr id="8218" name="Rectangle 33"/>
          <p:cNvSpPr>
            <a:spLocks noChangeArrowheads="1"/>
          </p:cNvSpPr>
          <p:nvPr/>
        </p:nvSpPr>
        <p:spPr bwMode="auto">
          <a:xfrm>
            <a:off x="762000" y="0"/>
            <a:ext cx="7696200" cy="454025"/>
          </a:xfrm>
          <a:prstGeom prst="rect">
            <a:avLst/>
          </a:prstGeom>
          <a:noFill/>
          <a:ln w="12700">
            <a:noFill/>
            <a:miter lim="800000"/>
            <a:headEnd/>
            <a:tailEnd/>
          </a:ln>
        </p:spPr>
        <p:txBody>
          <a:bodyPr lIns="90488" tIns="44450" rIns="90488" bIns="44450">
            <a:spAutoFit/>
          </a:bodyPr>
          <a:lstStyle/>
          <a:p>
            <a:pPr algn="ctr" eaLnBrk="0" hangingPunct="0">
              <a:spcBef>
                <a:spcPct val="50000"/>
              </a:spcBef>
            </a:pPr>
            <a:r>
              <a:rPr lang="en-US" sz="2400" b="1" u="sng">
                <a:cs typeface="Times New Roman" pitchFamily="18" charset="0"/>
              </a:rPr>
              <a:t>§1504(c) 5-Year Affiliation Rule</a:t>
            </a:r>
          </a:p>
        </p:txBody>
      </p:sp>
      <p:sp>
        <p:nvSpPr>
          <p:cNvPr id="8219" name="Line 34"/>
          <p:cNvSpPr>
            <a:spLocks noChangeShapeType="1"/>
          </p:cNvSpPr>
          <p:nvPr/>
        </p:nvSpPr>
        <p:spPr bwMode="auto">
          <a:xfrm flipH="1">
            <a:off x="3262313" y="722313"/>
            <a:ext cx="14287" cy="3454400"/>
          </a:xfrm>
          <a:prstGeom prst="line">
            <a:avLst/>
          </a:prstGeom>
          <a:noFill/>
          <a:ln w="9525">
            <a:solidFill>
              <a:srgbClr val="333333"/>
            </a:solidFill>
            <a:prstDash val="sysDot"/>
            <a:round/>
            <a:headEnd/>
            <a:tailEnd/>
          </a:ln>
        </p:spPr>
        <p:txBody>
          <a:bodyPr/>
          <a:lstStyle/>
          <a:p>
            <a:endParaRPr lang="en-US"/>
          </a:p>
        </p:txBody>
      </p:sp>
      <p:sp>
        <p:nvSpPr>
          <p:cNvPr id="8220" name="Line 35"/>
          <p:cNvSpPr>
            <a:spLocks noChangeShapeType="1"/>
          </p:cNvSpPr>
          <p:nvPr/>
        </p:nvSpPr>
        <p:spPr bwMode="auto">
          <a:xfrm>
            <a:off x="6248400" y="685800"/>
            <a:ext cx="14288" cy="3468688"/>
          </a:xfrm>
          <a:prstGeom prst="line">
            <a:avLst/>
          </a:prstGeom>
          <a:noFill/>
          <a:ln w="9525">
            <a:solidFill>
              <a:srgbClr val="333333"/>
            </a:solidFill>
            <a:prstDash val="sysDot"/>
            <a:round/>
            <a:headEnd/>
            <a:tailEnd/>
          </a:ln>
        </p:spPr>
        <p:txBody>
          <a:bodyPr/>
          <a:lstStyle/>
          <a:p>
            <a:endParaRPr lang="en-US"/>
          </a:p>
        </p:txBody>
      </p:sp>
      <p:sp>
        <p:nvSpPr>
          <p:cNvPr id="8221" name="Line 38"/>
          <p:cNvSpPr>
            <a:spLocks noChangeShapeType="1"/>
          </p:cNvSpPr>
          <p:nvPr/>
        </p:nvSpPr>
        <p:spPr bwMode="auto">
          <a:xfrm>
            <a:off x="7239000" y="1066800"/>
            <a:ext cx="0" cy="1295400"/>
          </a:xfrm>
          <a:prstGeom prst="line">
            <a:avLst/>
          </a:prstGeom>
          <a:noFill/>
          <a:ln w="9525">
            <a:solidFill>
              <a:schemeClr val="tx1"/>
            </a:solidFill>
            <a:round/>
            <a:headEnd/>
            <a:tailEnd/>
          </a:ln>
        </p:spPr>
        <p:txBody>
          <a:bodyPr wrap="none" anchor="ctr"/>
          <a:lstStyle/>
          <a:p>
            <a:endParaRPr lang="en-US"/>
          </a:p>
        </p:txBody>
      </p:sp>
      <p:sp>
        <p:nvSpPr>
          <p:cNvPr id="8222" name="Text Box 30"/>
          <p:cNvSpPr txBox="1">
            <a:spLocks noChangeArrowheads="1"/>
          </p:cNvSpPr>
          <p:nvPr/>
        </p:nvSpPr>
        <p:spPr bwMode="auto">
          <a:xfrm>
            <a:off x="6934200" y="903288"/>
            <a:ext cx="603250" cy="401637"/>
          </a:xfrm>
          <a:prstGeom prst="rect">
            <a:avLst/>
          </a:prstGeom>
          <a:solidFill>
            <a:srgbClr val="B2B2B2"/>
          </a:solidFill>
          <a:ln w="9525">
            <a:solidFill>
              <a:schemeClr val="tx1"/>
            </a:solidFill>
            <a:miter lim="800000"/>
            <a:headEnd/>
            <a:tailEnd/>
          </a:ln>
        </p:spPr>
        <p:txBody>
          <a:bodyPr/>
          <a:lstStyle/>
          <a:p>
            <a:pPr algn="ctr" eaLnBrk="0" hangingPunct="0">
              <a:spcBef>
                <a:spcPct val="50000"/>
              </a:spcBef>
            </a:pPr>
            <a:r>
              <a:rPr lang="en-US" sz="2000">
                <a:latin typeface="Times New Roman" pitchFamily="18" charset="0"/>
              </a:rPr>
              <a:t>P</a:t>
            </a:r>
          </a:p>
        </p:txBody>
      </p:sp>
      <p:sp>
        <p:nvSpPr>
          <p:cNvPr id="8223" name="Rectangle 39"/>
          <p:cNvSpPr>
            <a:spLocks noChangeArrowheads="1"/>
          </p:cNvSpPr>
          <p:nvPr/>
        </p:nvSpPr>
        <p:spPr bwMode="auto">
          <a:xfrm>
            <a:off x="457200" y="4343400"/>
            <a:ext cx="8183563" cy="1790700"/>
          </a:xfrm>
          <a:prstGeom prst="rect">
            <a:avLst/>
          </a:prstGeom>
          <a:noFill/>
          <a:ln w="9525">
            <a:noFill/>
            <a:miter lim="800000"/>
            <a:headEnd/>
            <a:tailEnd/>
          </a:ln>
        </p:spPr>
        <p:txBody>
          <a:bodyPr/>
          <a:lstStyle/>
          <a:p>
            <a:pPr marL="342900" indent="-342900">
              <a:lnSpc>
                <a:spcPct val="80000"/>
              </a:lnSpc>
              <a:spcBef>
                <a:spcPct val="20000"/>
              </a:spcBef>
              <a:spcAft>
                <a:spcPct val="20000"/>
              </a:spcAft>
              <a:buFontTx/>
              <a:buChar char="•"/>
            </a:pPr>
            <a:r>
              <a:rPr lang="en-US" sz="2000"/>
              <a:t>P may elect to treat L1 and L2 as includible corporations after each one satisfies the 5-year affiliation rule:</a:t>
            </a:r>
          </a:p>
          <a:p>
            <a:pPr marL="342900" indent="-342900">
              <a:lnSpc>
                <a:spcPct val="80000"/>
              </a:lnSpc>
              <a:spcBef>
                <a:spcPct val="20000"/>
              </a:spcBef>
              <a:spcAft>
                <a:spcPct val="20000"/>
              </a:spcAft>
              <a:buFontTx/>
              <a:buChar char="•"/>
            </a:pPr>
            <a:endParaRPr lang="en-US" sz="2000"/>
          </a:p>
          <a:p>
            <a:pPr marL="742950" lvl="1" indent="-285750">
              <a:lnSpc>
                <a:spcPct val="80000"/>
              </a:lnSpc>
              <a:spcBef>
                <a:spcPct val="20000"/>
              </a:spcBef>
              <a:spcAft>
                <a:spcPct val="20000"/>
              </a:spcAft>
              <a:buFontTx/>
              <a:buChar char="•"/>
            </a:pPr>
            <a:r>
              <a:rPr lang="en-US" sz="2000"/>
              <a:t>L1 may join in the P group’s consolidated return for Year 7 </a:t>
            </a:r>
          </a:p>
          <a:p>
            <a:pPr marL="742950" lvl="1" indent="-285750">
              <a:lnSpc>
                <a:spcPct val="80000"/>
              </a:lnSpc>
              <a:spcBef>
                <a:spcPct val="20000"/>
              </a:spcBef>
              <a:spcAft>
                <a:spcPct val="20000"/>
              </a:spcAft>
              <a:buFontTx/>
              <a:buChar char="•"/>
            </a:pPr>
            <a:r>
              <a:rPr lang="en-US" sz="2000"/>
              <a:t>L2 may join in the P group’s consolidated return for Year 8</a:t>
            </a:r>
          </a:p>
          <a:p>
            <a:pPr marL="742950" lvl="1" indent="-285750">
              <a:lnSpc>
                <a:spcPct val="80000"/>
              </a:lnSpc>
              <a:spcBef>
                <a:spcPct val="20000"/>
              </a:spcBef>
              <a:spcAft>
                <a:spcPct val="20000"/>
              </a:spcAft>
              <a:buFontTx/>
              <a:buChar char="•"/>
            </a:pPr>
            <a:endParaRPr lang="en-US"/>
          </a:p>
          <a:p>
            <a:pPr marL="342900" indent="-342900">
              <a:lnSpc>
                <a:spcPct val="80000"/>
              </a:lnSpc>
              <a:spcBef>
                <a:spcPct val="20000"/>
              </a:spcBef>
              <a:spcAft>
                <a:spcPct val="20000"/>
              </a:spcAft>
              <a:buFontTx/>
              <a:buChar char="•"/>
            </a:pPr>
            <a:endParaRPr lang="en-US" sz="2000"/>
          </a:p>
          <a:p>
            <a:pPr marL="742950" lvl="1" indent="-285750">
              <a:lnSpc>
                <a:spcPct val="80000"/>
              </a:lnSpc>
              <a:spcBef>
                <a:spcPct val="20000"/>
              </a:spcBef>
              <a:spcAft>
                <a:spcPct val="20000"/>
              </a:spcAft>
              <a:buFontTx/>
              <a:buChar char="–"/>
            </a:pPr>
            <a:endParaRPr lang="en-US"/>
          </a:p>
          <a:p>
            <a:pPr marL="742950" lvl="1" indent="-285750">
              <a:lnSpc>
                <a:spcPct val="80000"/>
              </a:lnSpc>
              <a:spcBef>
                <a:spcPct val="20000"/>
              </a:spcBef>
              <a:spcAft>
                <a:spcPct val="20000"/>
              </a:spcAft>
              <a:buFontTx/>
              <a:buChar char="–"/>
            </a:pPr>
            <a:endParaRPr lang="en-US"/>
          </a:p>
        </p:txBody>
      </p:sp>
      <p:sp>
        <p:nvSpPr>
          <p:cNvPr id="8224" name="Line 42"/>
          <p:cNvSpPr>
            <a:spLocks noChangeShapeType="1"/>
          </p:cNvSpPr>
          <p:nvPr/>
        </p:nvSpPr>
        <p:spPr bwMode="auto">
          <a:xfrm>
            <a:off x="5715000" y="2743200"/>
            <a:ext cx="0" cy="685800"/>
          </a:xfrm>
          <a:prstGeom prst="line">
            <a:avLst/>
          </a:prstGeom>
          <a:noFill/>
          <a:ln w="9525">
            <a:solidFill>
              <a:schemeClr val="tx1"/>
            </a:solidFill>
            <a:round/>
            <a:headEnd/>
            <a:tailEnd/>
          </a:ln>
        </p:spPr>
        <p:txBody>
          <a:bodyPr wrap="none" anchor="ctr"/>
          <a:lstStyle/>
          <a:p>
            <a:endParaRPr lang="en-US"/>
          </a:p>
        </p:txBody>
      </p:sp>
      <p:sp>
        <p:nvSpPr>
          <p:cNvPr id="8225" name="Line 43"/>
          <p:cNvSpPr>
            <a:spLocks noChangeShapeType="1"/>
          </p:cNvSpPr>
          <p:nvPr/>
        </p:nvSpPr>
        <p:spPr bwMode="auto">
          <a:xfrm>
            <a:off x="7239000" y="2743200"/>
            <a:ext cx="0" cy="381000"/>
          </a:xfrm>
          <a:prstGeom prst="line">
            <a:avLst/>
          </a:prstGeom>
          <a:noFill/>
          <a:ln w="9525">
            <a:solidFill>
              <a:schemeClr val="tx1"/>
            </a:solidFill>
            <a:round/>
            <a:headEnd/>
            <a:tailEnd/>
          </a:ln>
        </p:spPr>
        <p:txBody>
          <a:bodyPr/>
          <a:lstStyle/>
          <a:p>
            <a:endParaRPr lang="en-US"/>
          </a:p>
        </p:txBody>
      </p:sp>
      <p:sp>
        <p:nvSpPr>
          <p:cNvPr id="8226" name="Line 34"/>
          <p:cNvSpPr>
            <a:spLocks noChangeShapeType="1"/>
          </p:cNvSpPr>
          <p:nvPr/>
        </p:nvSpPr>
        <p:spPr bwMode="auto">
          <a:xfrm>
            <a:off x="1371600" y="2362200"/>
            <a:ext cx="0" cy="0"/>
          </a:xfrm>
          <a:prstGeom prst="line">
            <a:avLst/>
          </a:prstGeom>
          <a:noFill/>
          <a:ln w="9525">
            <a:solidFill>
              <a:schemeClr val="tx1"/>
            </a:solidFill>
            <a:round/>
            <a:headEnd/>
            <a:tailEnd/>
          </a:ln>
          <a:effectLst/>
        </p:spPr>
        <p:txBody>
          <a:bodyPr/>
          <a:lstStyle/>
          <a:p>
            <a:endParaRPr lang="en-US"/>
          </a:p>
        </p:txBody>
      </p:sp>
      <p:sp>
        <p:nvSpPr>
          <p:cNvPr id="8227" name="Line 35"/>
          <p:cNvSpPr>
            <a:spLocks noChangeShapeType="1"/>
          </p:cNvSpPr>
          <p:nvPr/>
        </p:nvSpPr>
        <p:spPr bwMode="auto">
          <a:xfrm>
            <a:off x="1219200" y="2514600"/>
            <a:ext cx="1143000" cy="0"/>
          </a:xfrm>
          <a:prstGeom prst="line">
            <a:avLst/>
          </a:prstGeom>
          <a:noFill/>
          <a:ln w="9525">
            <a:solidFill>
              <a:schemeClr val="tx1"/>
            </a:solidFill>
            <a:prstDash val="dash"/>
            <a:round/>
            <a:headEnd/>
            <a:tailEnd type="triangle" w="med" len="med"/>
          </a:ln>
          <a:effectLst/>
        </p:spPr>
        <p:txBody>
          <a:bodyPr/>
          <a:lstStyle/>
          <a:p>
            <a:endParaRPr lang="en-US"/>
          </a:p>
        </p:txBody>
      </p:sp>
      <p:sp>
        <p:nvSpPr>
          <p:cNvPr id="8228" name="Rectangle 36"/>
          <p:cNvSpPr>
            <a:spLocks noChangeArrowheads="1"/>
          </p:cNvSpPr>
          <p:nvPr/>
        </p:nvSpPr>
        <p:spPr bwMode="auto">
          <a:xfrm>
            <a:off x="3581400" y="3429000"/>
            <a:ext cx="533400" cy="381000"/>
          </a:xfrm>
          <a:prstGeom prst="rect">
            <a:avLst/>
          </a:prstGeom>
          <a:solidFill>
            <a:srgbClr val="0099FF"/>
          </a:solidFill>
          <a:ln w="9525">
            <a:solidFill>
              <a:schemeClr val="tx1"/>
            </a:solidFill>
            <a:miter lim="800000"/>
            <a:headEnd/>
            <a:tailEnd/>
          </a:ln>
          <a:effectLst/>
        </p:spPr>
        <p:txBody>
          <a:bodyPr wrap="none" anchor="ctr"/>
          <a:lstStyle/>
          <a:p>
            <a:pPr algn="ctr"/>
            <a:r>
              <a:rPr lang="en-US" b="1">
                <a:latin typeface="Times New Roman" pitchFamily="18" charset="0"/>
              </a:rPr>
              <a:t>L1</a:t>
            </a:r>
          </a:p>
        </p:txBody>
      </p:sp>
      <p:sp>
        <p:nvSpPr>
          <p:cNvPr id="8229" name="Line 37"/>
          <p:cNvSpPr>
            <a:spLocks noChangeShapeType="1"/>
          </p:cNvSpPr>
          <p:nvPr/>
        </p:nvSpPr>
        <p:spPr bwMode="auto">
          <a:xfrm>
            <a:off x="3810000" y="2743200"/>
            <a:ext cx="0" cy="685800"/>
          </a:xfrm>
          <a:prstGeom prst="line">
            <a:avLst/>
          </a:prstGeom>
          <a:noFill/>
          <a:ln w="9525">
            <a:solidFill>
              <a:schemeClr val="tx1"/>
            </a:solidFill>
            <a:round/>
            <a:headEnd/>
            <a:tailEnd/>
          </a:ln>
          <a:effectLst/>
        </p:spPr>
        <p:txBody>
          <a:bodyPr/>
          <a:lstStyle/>
          <a:p>
            <a:endParaRPr lang="en-US"/>
          </a:p>
        </p:txBody>
      </p:sp>
      <p:sp>
        <p:nvSpPr>
          <p:cNvPr id="8230" name="Line 38"/>
          <p:cNvSpPr>
            <a:spLocks noChangeShapeType="1"/>
          </p:cNvSpPr>
          <p:nvPr/>
        </p:nvSpPr>
        <p:spPr bwMode="auto">
          <a:xfrm flipV="1">
            <a:off x="6705600" y="3124200"/>
            <a:ext cx="1143000" cy="0"/>
          </a:xfrm>
          <a:prstGeom prst="line">
            <a:avLst/>
          </a:prstGeom>
          <a:noFill/>
          <a:ln w="9525">
            <a:solidFill>
              <a:schemeClr val="tx1"/>
            </a:solidFill>
            <a:round/>
            <a:headEnd/>
            <a:tailEnd/>
          </a:ln>
          <a:effectLst/>
        </p:spPr>
        <p:txBody>
          <a:bodyPr/>
          <a:lstStyle/>
          <a:p>
            <a:endParaRPr lang="en-US"/>
          </a:p>
        </p:txBody>
      </p:sp>
      <p:sp>
        <p:nvSpPr>
          <p:cNvPr id="8231" name="Line 39"/>
          <p:cNvSpPr>
            <a:spLocks noChangeShapeType="1"/>
          </p:cNvSpPr>
          <p:nvPr/>
        </p:nvSpPr>
        <p:spPr bwMode="auto">
          <a:xfrm flipV="1">
            <a:off x="6705600" y="3124200"/>
            <a:ext cx="0" cy="304800"/>
          </a:xfrm>
          <a:prstGeom prst="line">
            <a:avLst/>
          </a:prstGeom>
          <a:noFill/>
          <a:ln w="9525">
            <a:solidFill>
              <a:schemeClr val="tx1"/>
            </a:solidFill>
            <a:round/>
            <a:headEnd/>
            <a:tailEnd/>
          </a:ln>
          <a:effectLst/>
        </p:spPr>
        <p:txBody>
          <a:bodyPr/>
          <a:lstStyle/>
          <a:p>
            <a:endParaRPr lang="en-US"/>
          </a:p>
        </p:txBody>
      </p:sp>
      <p:sp>
        <p:nvSpPr>
          <p:cNvPr id="8232" name="Line 40"/>
          <p:cNvSpPr>
            <a:spLocks noChangeShapeType="1"/>
          </p:cNvSpPr>
          <p:nvPr/>
        </p:nvSpPr>
        <p:spPr bwMode="auto">
          <a:xfrm>
            <a:off x="7848600" y="3124200"/>
            <a:ext cx="0" cy="304800"/>
          </a:xfrm>
          <a:prstGeom prst="line">
            <a:avLst/>
          </a:prstGeom>
          <a:noFill/>
          <a:ln w="9525">
            <a:solidFill>
              <a:schemeClr val="tx1"/>
            </a:solidFill>
            <a:round/>
            <a:headEnd/>
            <a:tailEnd/>
          </a:ln>
          <a:effectLst/>
        </p:spPr>
        <p:txBody>
          <a:bodyPr/>
          <a:lstStyle/>
          <a:p>
            <a:endParaRPr lang="en-US"/>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Loss Limitations – Fundamentals</a:t>
            </a:r>
            <a:endParaRPr lang="en-US" dirty="0"/>
          </a:p>
        </p:txBody>
      </p:sp>
      <p:sp>
        <p:nvSpPr>
          <p:cNvPr id="3" name="Content Placeholder 2"/>
          <p:cNvSpPr>
            <a:spLocks noGrp="1"/>
          </p:cNvSpPr>
          <p:nvPr>
            <p:ph idx="1"/>
          </p:nvPr>
        </p:nvSpPr>
        <p:spPr/>
        <p:txBody>
          <a:bodyPr/>
          <a:lstStyle/>
          <a:p>
            <a:pPr lvl="0"/>
            <a:r>
              <a:rPr lang="en-US" b="1" dirty="0" smtClean="0"/>
              <a:t>Code Section 810: </a:t>
            </a:r>
            <a:r>
              <a:rPr lang="en-US" dirty="0" smtClean="0"/>
              <a:t>General Rule that Operations Loss Deductions (</a:t>
            </a:r>
            <a:r>
              <a:rPr lang="en-US" dirty="0" err="1" smtClean="0"/>
              <a:t>OLD’s</a:t>
            </a:r>
            <a:r>
              <a:rPr lang="en-US" dirty="0" smtClean="0"/>
              <a:t>) of life insurance companies may only be offset against the Taxpayer’s life insurance company taxable income (</a:t>
            </a:r>
            <a:r>
              <a:rPr lang="en-US" dirty="0" err="1" smtClean="0"/>
              <a:t>LICTI</a:t>
            </a:r>
            <a:r>
              <a:rPr lang="en-US" dirty="0" smtClean="0"/>
              <a:t>) within a prescribed </a:t>
            </a:r>
            <a:r>
              <a:rPr lang="en-US" dirty="0" err="1" smtClean="0"/>
              <a:t>carryback</a:t>
            </a:r>
            <a:r>
              <a:rPr lang="en-US" dirty="0" smtClean="0"/>
              <a:t> (3 years) or carryover period (15 years)</a:t>
            </a:r>
          </a:p>
          <a:p>
            <a:pPr lvl="1"/>
            <a:r>
              <a:rPr lang="en-US" sz="2000" dirty="0" smtClean="0"/>
              <a:t>“New” life insurance company allowed an additional 3 year carryover period (Section 810(b)(1)(C))</a:t>
            </a:r>
          </a:p>
          <a:p>
            <a:pPr lvl="1"/>
            <a:r>
              <a:rPr lang="en-US" sz="2000" dirty="0" smtClean="0"/>
              <a:t>Similar AMT and temporary changes allowed, consistent with the above</a:t>
            </a:r>
          </a:p>
          <a:p>
            <a:pPr lvl="1">
              <a:buNone/>
            </a:pPr>
            <a:r>
              <a:rPr lang="en-US" sz="2000" b="1" dirty="0" smtClean="0"/>
              <a:t>Capital Losses:  </a:t>
            </a:r>
            <a:r>
              <a:rPr lang="en-US" sz="2000" dirty="0" smtClean="0"/>
              <a:t>In addition to being limited to capital gains in prescribed </a:t>
            </a:r>
            <a:r>
              <a:rPr lang="en-US" sz="2000" dirty="0" err="1" smtClean="0"/>
              <a:t>carryback</a:t>
            </a:r>
            <a:r>
              <a:rPr lang="en-US" sz="2000" dirty="0" smtClean="0"/>
              <a:t> &amp; carryover period, total </a:t>
            </a:r>
            <a:r>
              <a:rPr lang="en-US" sz="2000" dirty="0" err="1" smtClean="0"/>
              <a:t>carryback</a:t>
            </a:r>
            <a:r>
              <a:rPr lang="en-US" sz="2000" dirty="0" smtClean="0"/>
              <a:t> (3 years) and carryover (5 years) period substantially more constrained compared to the above (</a:t>
            </a:r>
            <a:r>
              <a:rPr lang="en-US" sz="2000" b="1" dirty="0" smtClean="0"/>
              <a:t>Code Section 1211(b)</a:t>
            </a:r>
            <a:r>
              <a:rPr lang="en-US" sz="2000" dirty="0" smtClean="0"/>
              <a:t>)</a:t>
            </a:r>
          </a:p>
          <a:p>
            <a:pPr lvl="1">
              <a:buNone/>
            </a:pPr>
            <a:endParaRPr lang="en-US" sz="2400" dirty="0" smtClean="0"/>
          </a:p>
        </p:txBody>
      </p:sp>
      <p:sp>
        <p:nvSpPr>
          <p:cNvPr id="4" name="Slide Number Placeholder 3"/>
          <p:cNvSpPr>
            <a:spLocks noGrp="1"/>
          </p:cNvSpPr>
          <p:nvPr>
            <p:ph type="sldNum" sz="quarter" idx="12"/>
          </p:nvPr>
        </p:nvSpPr>
        <p:spPr/>
        <p:txBody>
          <a:bodyPr/>
          <a:lstStyle/>
          <a:p>
            <a:fld id="{594F00E0-4F2D-4BAA-ACEA-CF8AF6E854DA}" type="slidenum">
              <a:rPr lang="en-US" smtClean="0"/>
              <a:pPr/>
              <a:t>4</a:t>
            </a:fld>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sz="3200" dirty="0"/>
              <a:t>Nonlife Losses Against Life Income</a:t>
            </a:r>
            <a:r>
              <a:rPr lang="en-US" sz="2800" dirty="0"/>
              <a:t/>
            </a:r>
            <a:br>
              <a:rPr lang="en-US" sz="2800" dirty="0"/>
            </a:br>
            <a:r>
              <a:rPr lang="en-US" sz="2800" dirty="0"/>
              <a:t>(cont’d)</a:t>
            </a:r>
          </a:p>
        </p:txBody>
      </p:sp>
      <p:sp>
        <p:nvSpPr>
          <p:cNvPr id="38915" name="Rectangle 3"/>
          <p:cNvSpPr>
            <a:spLocks noGrp="1" noChangeArrowheads="1"/>
          </p:cNvSpPr>
          <p:nvPr>
            <p:ph type="body" idx="1"/>
          </p:nvPr>
        </p:nvSpPr>
        <p:spPr/>
        <p:txBody>
          <a:bodyPr/>
          <a:lstStyle/>
          <a:p>
            <a:endParaRPr lang="en-US" b="1"/>
          </a:p>
          <a:p>
            <a:r>
              <a:rPr lang="en-US" b="1"/>
              <a:t>5-year Nonlife NOL Rule:</a:t>
            </a:r>
          </a:p>
          <a:p>
            <a:pPr lvl="1"/>
            <a:r>
              <a:rPr lang="en-US"/>
              <a:t>§ 1503(c)(2) precludes a nonlife member’s NOL from offsetting taxable income of a life member if the NOL was incurred prior to or during the first 5 taxable years of the life member’s affiliation with the group</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sz="3600" dirty="0"/>
              <a:t>Nonlife Losses Against Life Income</a:t>
            </a:r>
            <a:r>
              <a:rPr lang="en-US" sz="3600" b="1" dirty="0"/>
              <a:t> </a:t>
            </a:r>
            <a:r>
              <a:rPr lang="en-US" sz="2800" dirty="0"/>
              <a:t/>
            </a:r>
            <a:br>
              <a:rPr lang="en-US" sz="2800" dirty="0"/>
            </a:br>
            <a:r>
              <a:rPr lang="en-US" sz="2800" dirty="0"/>
              <a:t>(cont’d)</a:t>
            </a:r>
          </a:p>
        </p:txBody>
      </p:sp>
      <p:sp>
        <p:nvSpPr>
          <p:cNvPr id="39939" name="Rectangle 3"/>
          <p:cNvSpPr>
            <a:spLocks noGrp="1" noChangeArrowheads="1"/>
          </p:cNvSpPr>
          <p:nvPr>
            <p:ph type="body" idx="1"/>
          </p:nvPr>
        </p:nvSpPr>
        <p:spPr/>
        <p:txBody>
          <a:bodyPr/>
          <a:lstStyle/>
          <a:p>
            <a:r>
              <a:rPr lang="en-US" sz="2800" b="1"/>
              <a:t>35% Rule of § 1503(c)(1):</a:t>
            </a:r>
          </a:p>
          <a:p>
            <a:pPr lvl="1"/>
            <a:r>
              <a:rPr lang="en-US" sz="2400"/>
              <a:t>NOLs of nonlife members are first carried back to applicable prior years of nonlife members</a:t>
            </a:r>
          </a:p>
          <a:p>
            <a:pPr lvl="1"/>
            <a:r>
              <a:rPr lang="en-US" sz="2400"/>
              <a:t>Unabsorbed nonlife NOLs may offset taxable income of life members by the lesser of – </a:t>
            </a:r>
          </a:p>
          <a:p>
            <a:pPr lvl="2"/>
            <a:r>
              <a:rPr lang="en-US" sz="2000"/>
              <a:t>35% of the nonlife NOLs or</a:t>
            </a:r>
          </a:p>
          <a:p>
            <a:pPr lvl="2"/>
            <a:r>
              <a:rPr lang="en-US" sz="2000"/>
              <a:t>35% of the taxable income of life members</a:t>
            </a:r>
          </a:p>
          <a:p>
            <a:pPr lvl="1"/>
            <a:r>
              <a:rPr lang="en-US" sz="2400"/>
              <a:t>Any unused nonlife NOLs are carried over to applicable carryover years, subject to same limitations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98425" y="460375"/>
            <a:ext cx="8058150" cy="1190625"/>
          </a:xfrm>
          <a:prstGeom prst="rect">
            <a:avLst/>
          </a:prstGeom>
          <a:noFill/>
          <a:ln w="9525">
            <a:noFill/>
            <a:miter lim="800000"/>
            <a:headEnd/>
            <a:tailEnd/>
          </a:ln>
          <a:effectLst/>
        </p:spPr>
        <p:txBody>
          <a:bodyPr wrap="none">
            <a:spAutoFit/>
          </a:bodyPr>
          <a:lstStyle/>
          <a:p>
            <a:r>
              <a:rPr lang="en-US" sz="3600" b="1"/>
              <a:t>Eligible Corporation: </a:t>
            </a:r>
          </a:p>
          <a:p>
            <a:r>
              <a:rPr lang="en-US" sz="3600"/>
              <a:t>Key Concept of Life-Nonlife Regulation</a:t>
            </a:r>
          </a:p>
        </p:txBody>
      </p:sp>
      <p:sp>
        <p:nvSpPr>
          <p:cNvPr id="34819" name="Text Box 3"/>
          <p:cNvSpPr txBox="1">
            <a:spLocks noChangeArrowheads="1"/>
          </p:cNvSpPr>
          <p:nvPr/>
        </p:nvSpPr>
        <p:spPr bwMode="auto">
          <a:xfrm>
            <a:off x="2651125" y="2093913"/>
            <a:ext cx="184150" cy="366712"/>
          </a:xfrm>
          <a:prstGeom prst="rect">
            <a:avLst/>
          </a:prstGeom>
          <a:noFill/>
          <a:ln w="9525">
            <a:noFill/>
            <a:miter lim="800000"/>
            <a:headEnd/>
            <a:tailEnd/>
          </a:ln>
          <a:effectLst/>
        </p:spPr>
        <p:txBody>
          <a:bodyPr wrap="none">
            <a:spAutoFit/>
          </a:bodyPr>
          <a:lstStyle/>
          <a:p>
            <a:endParaRPr lang="en-US"/>
          </a:p>
        </p:txBody>
      </p:sp>
      <p:graphicFrame>
        <p:nvGraphicFramePr>
          <p:cNvPr id="34830" name="Group 14"/>
          <p:cNvGraphicFramePr>
            <a:graphicFrameLocks noGrp="1"/>
          </p:cNvGraphicFramePr>
          <p:nvPr/>
        </p:nvGraphicFramePr>
        <p:xfrm>
          <a:off x="238125" y="1889125"/>
          <a:ext cx="8591550" cy="4424363"/>
        </p:xfrm>
        <a:graphic>
          <a:graphicData uri="http://schemas.openxmlformats.org/drawingml/2006/table">
            <a:tbl>
              <a:tblPr/>
              <a:tblGrid>
                <a:gridCol w="4295775"/>
                <a:gridCol w="4295775"/>
              </a:tblGrid>
              <a:tr h="857250">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The Consequence of Being an Ineligible Corporation</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5671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rgbClr val="FF0000"/>
                          </a:solidFill>
                          <a:effectLst/>
                          <a:latin typeface="Arial" charset="0"/>
                        </a:rPr>
                        <a:t>Life Company</a:t>
                      </a:r>
                      <a:r>
                        <a:rPr kumimoji="0" lang="en-US" sz="2400" b="0" i="0" u="none" strike="noStrike" cap="none" normalizeH="0" baseline="0" smtClean="0">
                          <a:ln>
                            <a:noFill/>
                          </a:ln>
                          <a:solidFill>
                            <a:schemeClr val="tx1"/>
                          </a:solidFill>
                          <a:effectLst/>
                          <a:latin typeface="Arial" charset="0"/>
                        </a:rPr>
                        <a:t>: Can not join in filing of the life-nonlife consolidated return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rgbClr val="FF0000"/>
                          </a:solidFill>
                          <a:effectLst/>
                          <a:latin typeface="Arial" charset="0"/>
                        </a:rPr>
                        <a:t>Nonlife Company</a:t>
                      </a:r>
                      <a:r>
                        <a:rPr kumimoji="0" lang="en-US" sz="2400" b="0" i="0" u="none" strike="noStrike" cap="none" normalizeH="0" baseline="0" smtClean="0">
                          <a:ln>
                            <a:noFill/>
                          </a:ln>
                          <a:solidFill>
                            <a:schemeClr val="tx1"/>
                          </a:solidFill>
                          <a:effectLst/>
                          <a:latin typeface="Arial" charset="0"/>
                        </a:rPr>
                        <a:t>: It can join in the filing of the life-nonlife consolidated return, but losses that arise in years of ineligibility may not be used to offset the incomes of a life members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p:cNvSpPr txBox="1">
            <a:spLocks noChangeArrowheads="1"/>
          </p:cNvSpPr>
          <p:nvPr/>
        </p:nvSpPr>
        <p:spPr bwMode="auto">
          <a:xfrm>
            <a:off x="1227138" y="238125"/>
            <a:ext cx="6719887" cy="1343025"/>
          </a:xfrm>
          <a:prstGeom prst="rect">
            <a:avLst/>
          </a:prstGeom>
          <a:noFill/>
          <a:ln w="9525">
            <a:noFill/>
            <a:miter lim="800000"/>
            <a:headEnd/>
            <a:tailEnd/>
          </a:ln>
          <a:effectLst/>
        </p:spPr>
        <p:txBody>
          <a:bodyPr wrap="none">
            <a:spAutoFit/>
          </a:bodyPr>
          <a:lstStyle/>
          <a:p>
            <a:pPr algn="ctr"/>
            <a:r>
              <a:rPr lang="en-US" sz="3600" b="1" u="sng"/>
              <a:t>4 Conditions of Eligibility</a:t>
            </a:r>
          </a:p>
          <a:p>
            <a:pPr algn="ctr"/>
            <a:r>
              <a:rPr lang="en-US"/>
              <a:t>Treas. Reg. </a:t>
            </a:r>
            <a:r>
              <a:rPr lang="en-US">
                <a:cs typeface="Arial" charset="0"/>
              </a:rPr>
              <a:t>§ 1.1502-47(d)(12)</a:t>
            </a:r>
          </a:p>
          <a:p>
            <a:pPr algn="ctr"/>
            <a:r>
              <a:rPr lang="en-US" sz="2800"/>
              <a:t>During every day of a 5 year base period:</a:t>
            </a:r>
          </a:p>
        </p:txBody>
      </p:sp>
      <p:graphicFrame>
        <p:nvGraphicFramePr>
          <p:cNvPr id="35843" name="Group 3"/>
          <p:cNvGraphicFramePr>
            <a:graphicFrameLocks noGrp="1"/>
          </p:cNvGraphicFramePr>
          <p:nvPr>
            <p:ph/>
          </p:nvPr>
        </p:nvGraphicFramePr>
        <p:xfrm>
          <a:off x="685800" y="1709738"/>
          <a:ext cx="7696200" cy="4567238"/>
        </p:xfrm>
        <a:graphic>
          <a:graphicData uri="http://schemas.openxmlformats.org/drawingml/2006/table">
            <a:tbl>
              <a:tblPr/>
              <a:tblGrid>
                <a:gridCol w="7696200"/>
              </a:tblGrid>
              <a:tr h="11398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Arial" charset="0"/>
                        </a:rPr>
                        <a:t>1) The corporation was in existence and a member of the group </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445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Arial" charset="0"/>
                        </a:rPr>
                        <a:t>2) The corporation was engaged in the active conduct of a trade or business </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43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Arial" charset="0"/>
                        </a:rPr>
                        <a:t>3) The corporation did not experience a change in tax character</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398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Arial" charset="0"/>
                        </a:rPr>
                        <a:t>4) The corporation did not undergo  “disproportionate asset acquisitions” </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242888" y="1123950"/>
            <a:ext cx="8588375" cy="5846763"/>
          </a:xfrm>
          <a:prstGeom prst="rect">
            <a:avLst/>
          </a:prstGeom>
          <a:noFill/>
          <a:ln w="9525">
            <a:noFill/>
            <a:miter lim="800000"/>
            <a:headEnd/>
            <a:tailEnd/>
          </a:ln>
          <a:effectLst/>
        </p:spPr>
        <p:txBody>
          <a:bodyPr anchor="ctr">
            <a:spAutoFit/>
          </a:bodyPr>
          <a:lstStyle/>
          <a:p>
            <a:r>
              <a:rPr lang="en-US" sz="2200"/>
              <a:t>Base period = </a:t>
            </a:r>
            <a:r>
              <a:rPr lang="en-US" sz="2200">
                <a:solidFill>
                  <a:srgbClr val="FF0000"/>
                </a:solidFill>
              </a:rPr>
              <a:t>common parent’s</a:t>
            </a:r>
            <a:r>
              <a:rPr lang="en-US" sz="2200"/>
              <a:t> 5 taxable years prior to the group’s taxable year for which eligibility is being determined. </a:t>
            </a:r>
            <a:br>
              <a:rPr lang="en-US" sz="2200"/>
            </a:br>
            <a:endParaRPr lang="en-US" sz="2200"/>
          </a:p>
          <a:p>
            <a:endParaRPr lang="en-US" sz="2200"/>
          </a:p>
          <a:p>
            <a:r>
              <a:rPr lang="en-US" sz="2200"/>
              <a:t>Example: Determining X’s eligibility with respect to Group Y’s tax year 2012.</a:t>
            </a:r>
          </a:p>
          <a:p>
            <a:endParaRPr lang="en-US" sz="2200"/>
          </a:p>
          <a:p>
            <a:pPr lvl="1">
              <a:buFontTx/>
              <a:buChar char="•"/>
            </a:pPr>
            <a:r>
              <a:rPr lang="en-US" sz="2200"/>
              <a:t> If Group Y’s common parent acquires X’s stock from outside the group on January 3, 2007, X is an ineligible corporation for 2012 because X was not a member on January 1 and 2 of the common parent’s 2007 tax year.</a:t>
            </a:r>
          </a:p>
          <a:p>
            <a:pPr>
              <a:buFontTx/>
              <a:buChar char="•"/>
            </a:pPr>
            <a:endParaRPr lang="en-US" sz="2200"/>
          </a:p>
          <a:p>
            <a:pPr lvl="1">
              <a:buFontTx/>
              <a:buChar char="•"/>
            </a:pPr>
            <a:r>
              <a:rPr lang="en-US" sz="2200"/>
              <a:t> X would be an eligible corporation for tax year 2013 because it was a member of the Y group every day of the “base period,” namely January 1, 2008 – December 31, 2012, inclusive.</a:t>
            </a:r>
            <a:br>
              <a:rPr lang="en-US" sz="2200"/>
            </a:br>
            <a:r>
              <a:rPr lang="en-US" sz="2400"/>
              <a:t/>
            </a:r>
            <a:br>
              <a:rPr lang="en-US" sz="2400"/>
            </a:br>
            <a:endParaRPr lang="en-US" sz="2400"/>
          </a:p>
        </p:txBody>
      </p:sp>
      <p:sp>
        <p:nvSpPr>
          <p:cNvPr id="36867" name="Text Box 3"/>
          <p:cNvSpPr txBox="1">
            <a:spLocks noChangeArrowheads="1"/>
          </p:cNvSpPr>
          <p:nvPr/>
        </p:nvSpPr>
        <p:spPr bwMode="auto">
          <a:xfrm>
            <a:off x="863600" y="296863"/>
            <a:ext cx="7389813" cy="641350"/>
          </a:xfrm>
          <a:prstGeom prst="rect">
            <a:avLst/>
          </a:prstGeom>
          <a:noFill/>
          <a:ln w="9525">
            <a:noFill/>
            <a:miter lim="800000"/>
            <a:headEnd/>
            <a:tailEnd/>
          </a:ln>
          <a:effectLst/>
        </p:spPr>
        <p:txBody>
          <a:bodyPr>
            <a:spAutoFit/>
          </a:bodyPr>
          <a:lstStyle/>
          <a:p>
            <a:pPr algn="ctr"/>
            <a:r>
              <a:rPr lang="en-US" sz="3600" b="1" u="sng"/>
              <a:t>Eligibility – Base Period  </a:t>
            </a:r>
            <a:endParaRPr lang="en-US" sz="280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sz="3000" b="1"/>
              <a:t>Special Rules and Certain Modifications to the General Consolidated Return Provisions</a:t>
            </a:r>
          </a:p>
        </p:txBody>
      </p:sp>
      <p:sp>
        <p:nvSpPr>
          <p:cNvPr id="18435" name="Rectangle 3"/>
          <p:cNvSpPr>
            <a:spLocks noGrp="1" noChangeArrowheads="1"/>
          </p:cNvSpPr>
          <p:nvPr>
            <p:ph type="body" idx="1"/>
          </p:nvPr>
        </p:nvSpPr>
        <p:spPr/>
        <p:txBody>
          <a:bodyPr/>
          <a:lstStyle/>
          <a:p>
            <a:r>
              <a:rPr lang="en-US" sz="2400" b="1"/>
              <a:t>Ineligible Loss Rules</a:t>
            </a:r>
            <a:r>
              <a:rPr lang="en-US" sz="2400"/>
              <a:t> </a:t>
            </a:r>
            <a:endParaRPr lang="en-US" sz="2600"/>
          </a:p>
          <a:p>
            <a:pPr lvl="1"/>
            <a:r>
              <a:rPr lang="en-US" sz="2200"/>
              <a:t>If the nonlife subgroup includes both eligible and ineligible loss members, the </a:t>
            </a:r>
            <a:r>
              <a:rPr lang="en-US" sz="2200" b="1" i="1"/>
              <a:t>amount</a:t>
            </a:r>
            <a:r>
              <a:rPr lang="en-US" sz="2200"/>
              <a:t> of the </a:t>
            </a:r>
            <a:r>
              <a:rPr lang="en-US" sz="2200" b="1" i="1"/>
              <a:t>nonlife CNOL</a:t>
            </a:r>
            <a:r>
              <a:rPr lang="en-US" sz="2200"/>
              <a:t> that can be used to offset consolidated partial LICTI is the nonlife CNOL </a:t>
            </a:r>
            <a:r>
              <a:rPr lang="en-US" sz="2200" b="1" i="1"/>
              <a:t>reduced</a:t>
            </a:r>
            <a:r>
              <a:rPr lang="en-US" sz="2200"/>
              <a:t> by the </a:t>
            </a:r>
            <a:r>
              <a:rPr lang="en-US" sz="2200" b="1" i="1"/>
              <a:t>ineligible NOL</a:t>
            </a:r>
          </a:p>
          <a:p>
            <a:pPr lvl="1"/>
            <a:r>
              <a:rPr lang="en-US" sz="2200"/>
              <a:t>Ineligible NOL is defined as the separate NOL of the ineligible nonlife member</a:t>
            </a:r>
            <a:r>
              <a:rPr lang="en-US" sz="2400"/>
              <a:t> </a:t>
            </a:r>
          </a:p>
          <a:p>
            <a:pPr lvl="2"/>
            <a:r>
              <a:rPr lang="en-US" sz="2000"/>
              <a:t>Effect:  treats a greater portion of the nonlife CNOL as ineligible; compare a pro rata allocation under § 1.1502-21</a:t>
            </a:r>
          </a:p>
          <a:p>
            <a:pPr lvl="1"/>
            <a:endParaRPr lang="en-US" sz="2400"/>
          </a:p>
          <a:p>
            <a:pPr lvl="1"/>
            <a:endParaRPr lang="en-US" sz="240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sz="4000" b="1" i="1"/>
              <a:t>Basic Framework of </a:t>
            </a:r>
            <a:r>
              <a:rPr lang="en-US" sz="4000" b="1" i="1">
                <a:cs typeface="Arial" charset="0"/>
              </a:rPr>
              <a:t>§ 1.1502</a:t>
            </a:r>
            <a:r>
              <a:rPr lang="en-US" sz="4000" b="1" i="1"/>
              <a:t>-47</a:t>
            </a:r>
          </a:p>
        </p:txBody>
      </p:sp>
      <p:sp>
        <p:nvSpPr>
          <p:cNvPr id="46083" name="Rectangle 3"/>
          <p:cNvSpPr>
            <a:spLocks noGrp="1" noChangeArrowheads="1"/>
          </p:cNvSpPr>
          <p:nvPr>
            <p:ph type="body" idx="1"/>
          </p:nvPr>
        </p:nvSpPr>
        <p:spPr/>
        <p:txBody>
          <a:bodyPr/>
          <a:lstStyle/>
          <a:p>
            <a:pPr>
              <a:lnSpc>
                <a:spcPct val="80000"/>
              </a:lnSpc>
            </a:pPr>
            <a:r>
              <a:rPr lang="en-US" sz="2400"/>
              <a:t>“</a:t>
            </a:r>
            <a:r>
              <a:rPr lang="en-US" sz="2800" b="1"/>
              <a:t>Subgroup Method” used to determine consolidated taxable income</a:t>
            </a:r>
            <a:r>
              <a:rPr lang="en-US" sz="2800"/>
              <a:t> </a:t>
            </a:r>
          </a:p>
          <a:p>
            <a:pPr lvl="1">
              <a:lnSpc>
                <a:spcPct val="80000"/>
              </a:lnSpc>
            </a:pPr>
            <a:r>
              <a:rPr lang="en-US" sz="2400"/>
              <a:t>Effectively treats nonlife members as one consolidated group (“nonlife subgroup”) and the life members as another consolidated group (“life subgroup”)</a:t>
            </a:r>
          </a:p>
          <a:p>
            <a:pPr lvl="1">
              <a:lnSpc>
                <a:spcPct val="80000"/>
              </a:lnSpc>
            </a:pPr>
            <a:r>
              <a:rPr lang="en-US" sz="2400"/>
              <a:t>Each subgroup computes its own taxable income/loss</a:t>
            </a:r>
          </a:p>
          <a:p>
            <a:pPr lvl="1">
              <a:lnSpc>
                <a:spcPct val="80000"/>
              </a:lnSpc>
            </a:pPr>
            <a:r>
              <a:rPr lang="en-US" sz="2400"/>
              <a:t>Implements </a:t>
            </a:r>
            <a:r>
              <a:rPr lang="en-US" sz="2400">
                <a:cs typeface="Arial" charset="0"/>
              </a:rPr>
              <a:t>§ 1503(c)(1) by requiring a current subgroup loss to be carried back against income of same subgroup before being applied against current income of the other subgroup (subject to 35% limitation)</a:t>
            </a:r>
          </a:p>
          <a:p>
            <a:pPr lvl="1">
              <a:lnSpc>
                <a:spcPct val="80000"/>
              </a:lnSpc>
              <a:buFontTx/>
              <a:buNone/>
            </a:pPr>
            <a:endParaRPr lang="en-US" sz="1800">
              <a:cs typeface="Arial" charset="0"/>
            </a:endParaRPr>
          </a:p>
          <a:p>
            <a:pPr lvl="1">
              <a:lnSpc>
                <a:spcPct val="80000"/>
              </a:lnSpc>
              <a:buFontTx/>
              <a:buNone/>
            </a:pPr>
            <a:r>
              <a:rPr lang="en-US" sz="1800">
                <a:cs typeface="Arial" charset="0"/>
              </a:rPr>
              <a:t>See § 1.1502-47(a)(2)(i) and (ii), (d)(8), (d)(9)</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sz="4000" b="1" i="1"/>
              <a:t>Basic Framework of </a:t>
            </a:r>
            <a:r>
              <a:rPr lang="en-US" sz="4000" b="1" i="1">
                <a:cs typeface="Arial" charset="0"/>
              </a:rPr>
              <a:t>§ 1.1502</a:t>
            </a:r>
            <a:r>
              <a:rPr lang="en-US" sz="4000" b="1" i="1"/>
              <a:t>-47 (continued)</a:t>
            </a:r>
          </a:p>
        </p:txBody>
      </p:sp>
      <p:sp>
        <p:nvSpPr>
          <p:cNvPr id="47107" name="Rectangle 3"/>
          <p:cNvSpPr>
            <a:spLocks noGrp="1" noChangeArrowheads="1"/>
          </p:cNvSpPr>
          <p:nvPr>
            <p:ph type="body" idx="1"/>
          </p:nvPr>
        </p:nvSpPr>
        <p:spPr/>
        <p:txBody>
          <a:bodyPr/>
          <a:lstStyle/>
          <a:p>
            <a:pPr>
              <a:lnSpc>
                <a:spcPct val="90000"/>
              </a:lnSpc>
            </a:pPr>
            <a:r>
              <a:rPr lang="en-US" sz="2800" b="1"/>
              <a:t>Bumping Rule</a:t>
            </a:r>
          </a:p>
          <a:p>
            <a:pPr lvl="1">
              <a:lnSpc>
                <a:spcPct val="90000"/>
              </a:lnSpc>
            </a:pPr>
            <a:r>
              <a:rPr lang="en-US" sz="2400"/>
              <a:t>Current losses of one subgroup will be carried back even if that subgroup’s income had been offset by a loss of the second subgroup in the carryback year.  The second subgroup’s loss is “bumped” and becomes a loss carryforward</a:t>
            </a:r>
          </a:p>
          <a:p>
            <a:pPr>
              <a:lnSpc>
                <a:spcPct val="90000"/>
              </a:lnSpc>
            </a:pPr>
            <a:r>
              <a:rPr lang="en-US" sz="2800" b="1"/>
              <a:t>Ineligible Loss Rules </a:t>
            </a:r>
          </a:p>
          <a:p>
            <a:pPr lvl="1">
              <a:lnSpc>
                <a:spcPct val="90000"/>
              </a:lnSpc>
            </a:pPr>
            <a:r>
              <a:rPr lang="en-US" sz="2400"/>
              <a:t>may apply in computing nonlife subgroup CNOL</a:t>
            </a:r>
          </a:p>
          <a:p>
            <a:pPr lvl="1">
              <a:lnSpc>
                <a:spcPct val="90000"/>
              </a:lnSpc>
            </a:pPr>
            <a:r>
              <a:rPr lang="en-US" sz="2400"/>
              <a:t>Implements mandate of § 1503(c)(2)</a:t>
            </a:r>
          </a:p>
          <a:p>
            <a:pPr lvl="2">
              <a:lnSpc>
                <a:spcPct val="90000"/>
              </a:lnSpc>
            </a:pPr>
            <a:endParaRPr lang="en-US"/>
          </a:p>
          <a:p>
            <a:pPr>
              <a:lnSpc>
                <a:spcPct val="90000"/>
              </a:lnSpc>
            </a:pPr>
            <a:r>
              <a:rPr lang="en-US" sz="1800">
                <a:cs typeface="Arial" charset="0"/>
              </a:rPr>
              <a:t>See § 1.1502-47(a)(2)(ii), (m)(3) </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sz="3200" dirty="0"/>
              <a:t>Nonlife Losses Against Life Income</a:t>
            </a:r>
            <a:br>
              <a:rPr lang="en-US" sz="3200" dirty="0"/>
            </a:br>
            <a:r>
              <a:rPr lang="en-US" sz="3200" dirty="0"/>
              <a:t> (cont’d)</a:t>
            </a:r>
          </a:p>
        </p:txBody>
      </p:sp>
      <p:sp>
        <p:nvSpPr>
          <p:cNvPr id="32771" name="Rectangle 3"/>
          <p:cNvSpPr>
            <a:spLocks noGrp="1" noChangeArrowheads="1"/>
          </p:cNvSpPr>
          <p:nvPr>
            <p:ph type="body" idx="1"/>
          </p:nvPr>
        </p:nvSpPr>
        <p:spPr/>
        <p:txBody>
          <a:bodyPr/>
          <a:lstStyle/>
          <a:p>
            <a:endParaRPr lang="en-US" sz="2400"/>
          </a:p>
          <a:p>
            <a:endParaRPr lang="en-US" sz="2400"/>
          </a:p>
          <a:p>
            <a:endParaRPr lang="en-US" sz="2400"/>
          </a:p>
          <a:p>
            <a:pPr algn="ctr">
              <a:buFontTx/>
              <a:buNone/>
            </a:pPr>
            <a:r>
              <a:rPr lang="en-US" sz="4800"/>
              <a:t>Examples</a:t>
            </a:r>
          </a:p>
          <a:p>
            <a:endParaRPr lang="en-US" sz="240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274638"/>
            <a:ext cx="8229600" cy="868362"/>
          </a:xfrm>
        </p:spPr>
        <p:txBody>
          <a:bodyPr/>
          <a:lstStyle/>
          <a:p>
            <a:pPr algn="l"/>
            <a:r>
              <a:rPr lang="en-US" b="1" dirty="0"/>
              <a:t>Life/Nonlife Consolidation</a:t>
            </a:r>
            <a:br>
              <a:rPr lang="en-US" b="1" dirty="0"/>
            </a:br>
            <a:r>
              <a:rPr lang="en-US" b="1" dirty="0"/>
              <a:t>Example #1 - Subgroup Taxable Income/(Loss) – With 35% Nonlife Loss Limit</a:t>
            </a:r>
          </a:p>
        </p:txBody>
      </p:sp>
      <p:sp>
        <p:nvSpPr>
          <p:cNvPr id="27651" name="Rectangle 3"/>
          <p:cNvSpPr>
            <a:spLocks noGrp="1" noChangeArrowheads="1"/>
          </p:cNvSpPr>
          <p:nvPr>
            <p:ph type="body" idx="1"/>
          </p:nvPr>
        </p:nvSpPr>
        <p:spPr>
          <a:xfrm>
            <a:off x="457200" y="2133600"/>
            <a:ext cx="8229600" cy="4419600"/>
          </a:xfrm>
        </p:spPr>
        <p:txBody>
          <a:bodyPr/>
          <a:lstStyle/>
          <a:p>
            <a:pPr marL="609600" indent="-609600">
              <a:buFontTx/>
              <a:buNone/>
            </a:pPr>
            <a:r>
              <a:rPr lang="en-US" sz="1600"/>
              <a:t>Subgroup Taxable Income/(Loss)	  21,500	                 (10,500)		11,000</a:t>
            </a:r>
          </a:p>
          <a:p>
            <a:pPr marL="609600" indent="-609600">
              <a:buFontTx/>
              <a:buNone/>
            </a:pPr>
            <a:r>
              <a:rPr lang="en-US" sz="1600">
                <a:solidFill>
                  <a:schemeClr val="accent2"/>
                </a:solidFill>
              </a:rPr>
              <a:t>	</a:t>
            </a:r>
            <a:r>
              <a:rPr lang="en-US" sz="1600">
                <a:solidFill>
                  <a:schemeClr val="tx2"/>
                </a:solidFill>
              </a:rPr>
              <a:t>(without 35% limit)</a:t>
            </a:r>
          </a:p>
          <a:p>
            <a:pPr marL="609600" indent="-609600">
              <a:buFontTx/>
              <a:buNone/>
            </a:pPr>
            <a:r>
              <a:rPr lang="en-US" sz="1600">
                <a:solidFill>
                  <a:schemeClr val="accent2"/>
                </a:solidFill>
              </a:rPr>
              <a:t>			                </a:t>
            </a:r>
            <a:r>
              <a:rPr lang="en-US" sz="1600"/>
              <a:t>________________________________</a:t>
            </a:r>
          </a:p>
          <a:p>
            <a:pPr marL="609600" indent="-609600">
              <a:buFontTx/>
              <a:buNone/>
            </a:pPr>
            <a:r>
              <a:rPr lang="en-US" sz="1600" b="1" u="sng">
                <a:solidFill>
                  <a:schemeClr val="accent2"/>
                </a:solidFill>
              </a:rPr>
              <a:t>Applying 35% Limit</a:t>
            </a:r>
            <a:r>
              <a:rPr lang="en-US" sz="1600">
                <a:solidFill>
                  <a:schemeClr val="accent2"/>
                </a:solidFill>
              </a:rPr>
              <a:t>:</a:t>
            </a:r>
          </a:p>
          <a:p>
            <a:pPr marL="609600" indent="-609600">
              <a:buFontTx/>
              <a:buNone/>
            </a:pPr>
            <a:r>
              <a:rPr lang="en-US" sz="1600">
                <a:solidFill>
                  <a:schemeClr val="accent2"/>
                </a:solidFill>
              </a:rPr>
              <a:t>  Life/Nonlife Subgroup Income/(loss)	21,500	                 (10,500)	                21,500</a:t>
            </a:r>
          </a:p>
          <a:p>
            <a:pPr marL="609600" indent="-609600">
              <a:buFontTx/>
              <a:buNone/>
            </a:pPr>
            <a:r>
              <a:rPr lang="en-US" sz="1600">
                <a:solidFill>
                  <a:schemeClr val="accent2"/>
                </a:solidFill>
              </a:rPr>
              <a:t>    35% limit – Lesser of					</a:t>
            </a:r>
          </a:p>
          <a:p>
            <a:pPr marL="609600" indent="-609600">
              <a:buFontTx/>
              <a:buNone/>
            </a:pPr>
            <a:r>
              <a:rPr lang="en-US" sz="1600">
                <a:solidFill>
                  <a:schemeClr val="accent2"/>
                </a:solidFill>
              </a:rPr>
              <a:t>	35% LICTI					  (7,525)</a:t>
            </a:r>
          </a:p>
          <a:p>
            <a:pPr marL="609600" indent="-609600">
              <a:buFontTx/>
              <a:buNone/>
            </a:pPr>
            <a:r>
              <a:rPr lang="en-US" sz="1600">
                <a:solidFill>
                  <a:schemeClr val="accent2"/>
                </a:solidFill>
              </a:rPr>
              <a:t>	35% Nonlife Loss				  (3,675)	</a:t>
            </a:r>
          </a:p>
          <a:p>
            <a:pPr marL="609600" indent="-609600">
              <a:buFontTx/>
              <a:buNone/>
            </a:pPr>
            <a:r>
              <a:rPr lang="en-US" sz="1600">
                <a:solidFill>
                  <a:schemeClr val="accent2"/>
                </a:solidFill>
              </a:rPr>
              <a:t>	   Nonlife Loss Limit against Life	    </a:t>
            </a:r>
            <a:r>
              <a:rPr lang="en-US" sz="1600" u="sng">
                <a:solidFill>
                  <a:schemeClr val="accent2"/>
                </a:solidFill>
              </a:rPr>
              <a:t>		  (3,675)	                ( 3,675)</a:t>
            </a:r>
          </a:p>
          <a:p>
            <a:pPr marL="609600" indent="-609600">
              <a:buFontTx/>
              <a:buNone/>
            </a:pPr>
            <a:r>
              <a:rPr lang="en-US" sz="1600">
                <a:solidFill>
                  <a:schemeClr val="accent2"/>
                </a:solidFill>
              </a:rPr>
              <a:t>Life/Nonlife Consolidated Taxable Income  </a:t>
            </a:r>
            <a:r>
              <a:rPr lang="en-US" sz="1600" u="sng">
                <a:solidFill>
                  <a:schemeClr val="accent2"/>
                </a:solidFill>
                <a:effectLst>
                  <a:outerShdw blurRad="38100" dist="38100" dir="2700000" algn="tl">
                    <a:srgbClr val="C0C0C0"/>
                  </a:outerShdw>
                </a:effectLst>
              </a:rPr>
              <a:t>21,500		  (3,675)	                 17,825</a:t>
            </a:r>
            <a:r>
              <a:rPr lang="en-US" sz="1600" u="sng">
                <a:solidFill>
                  <a:schemeClr val="accent2"/>
                </a:solidFill>
              </a:rPr>
              <a:t>  </a:t>
            </a:r>
            <a:r>
              <a:rPr lang="en-US" sz="1600"/>
              <a:t>					</a:t>
            </a:r>
          </a:p>
          <a:p>
            <a:pPr marL="609600" indent="-609600">
              <a:buFontTx/>
              <a:buNone/>
            </a:pPr>
            <a:r>
              <a:rPr lang="en-US" sz="1600"/>
              <a:t>Note – Assumes Nonlife loss cannot be utilized in carryback years</a:t>
            </a:r>
          </a:p>
        </p:txBody>
      </p:sp>
      <p:sp>
        <p:nvSpPr>
          <p:cNvPr id="27652" name="Text Box 4"/>
          <p:cNvSpPr txBox="1">
            <a:spLocks noChangeArrowheads="1"/>
          </p:cNvSpPr>
          <p:nvPr/>
        </p:nvSpPr>
        <p:spPr bwMode="auto">
          <a:xfrm>
            <a:off x="457200" y="1447800"/>
            <a:ext cx="8686800" cy="517525"/>
          </a:xfrm>
          <a:prstGeom prst="rect">
            <a:avLst/>
          </a:prstGeom>
          <a:noFill/>
          <a:ln w="9525">
            <a:noFill/>
            <a:miter lim="800000"/>
            <a:headEnd/>
            <a:tailEnd/>
          </a:ln>
          <a:effectLst/>
        </p:spPr>
        <p:txBody>
          <a:bodyPr>
            <a:spAutoFit/>
          </a:bodyPr>
          <a:lstStyle/>
          <a:p>
            <a:r>
              <a:rPr lang="en-US" sz="1200" b="1"/>
              <a:t>     				   </a:t>
            </a:r>
            <a:r>
              <a:rPr lang="en-US" sz="1400" b="1"/>
              <a:t>Life 	                  Non-Life	           Life/Non-Life</a:t>
            </a:r>
          </a:p>
          <a:p>
            <a:r>
              <a:rPr lang="en-US" sz="1400" b="1" u="sng"/>
              <a:t>Taxable Inc/(loss) Components</a:t>
            </a:r>
            <a:r>
              <a:rPr lang="en-US" sz="1400" b="1"/>
              <a:t>	                 </a:t>
            </a:r>
            <a:r>
              <a:rPr lang="en-US" sz="1400" b="1" u="sng"/>
              <a:t>Subgroup</a:t>
            </a:r>
            <a:r>
              <a:rPr lang="en-US" sz="1400" b="1"/>
              <a:t>	                 </a:t>
            </a:r>
            <a:r>
              <a:rPr lang="en-US" sz="1400" b="1" u="sng"/>
              <a:t>Subgroup</a:t>
            </a:r>
            <a:r>
              <a:rPr lang="en-US" sz="1400" b="1"/>
              <a:t>	           </a:t>
            </a:r>
            <a:r>
              <a:rPr lang="en-US" sz="1400" b="1" u="sng"/>
              <a:t>Consolidated</a:t>
            </a:r>
          </a:p>
        </p:txBody>
      </p:sp>
      <p:sp>
        <p:nvSpPr>
          <p:cNvPr id="27656" name="Line 8"/>
          <p:cNvSpPr>
            <a:spLocks noChangeShapeType="1"/>
          </p:cNvSpPr>
          <p:nvPr/>
        </p:nvSpPr>
        <p:spPr bwMode="auto">
          <a:xfrm>
            <a:off x="4427538" y="5094288"/>
            <a:ext cx="4121150" cy="12700"/>
          </a:xfrm>
          <a:prstGeom prst="line">
            <a:avLst/>
          </a:prstGeom>
          <a:noFill/>
          <a:ln w="9525">
            <a:solidFill>
              <a:srgbClr val="000066"/>
            </a:solidFill>
            <a:round/>
            <a:headEnd/>
            <a:tailEnd/>
          </a:ln>
          <a:effectLst/>
        </p:spPr>
        <p:txBody>
          <a:bodyP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Consolidated </a:t>
            </a:r>
            <a:r>
              <a:rPr lang="en-US" dirty="0" err="1" smtClean="0"/>
              <a:t>NOL’s</a:t>
            </a:r>
            <a:r>
              <a:rPr lang="en-US" dirty="0" smtClean="0"/>
              <a:t> (</a:t>
            </a:r>
            <a:r>
              <a:rPr lang="en-US" dirty="0" err="1" smtClean="0"/>
              <a:t>CNOL’s</a:t>
            </a:r>
            <a:r>
              <a:rPr lang="en-US" dirty="0" smtClean="0"/>
              <a:t>) &amp; </a:t>
            </a:r>
            <a:r>
              <a:rPr lang="en-US" dirty="0" err="1" smtClean="0"/>
              <a:t>SRLY</a:t>
            </a:r>
            <a:r>
              <a:rPr lang="en-US" dirty="0" smtClean="0"/>
              <a:t> Limitations</a:t>
            </a:r>
            <a:endParaRPr lang="en-US" dirty="0"/>
          </a:p>
        </p:txBody>
      </p:sp>
      <p:sp>
        <p:nvSpPr>
          <p:cNvPr id="3" name="Content Placeholder 2"/>
          <p:cNvSpPr>
            <a:spLocks noGrp="1"/>
          </p:cNvSpPr>
          <p:nvPr>
            <p:ph idx="1"/>
          </p:nvPr>
        </p:nvSpPr>
        <p:spPr/>
        <p:txBody>
          <a:bodyPr/>
          <a:lstStyle/>
          <a:p>
            <a:pPr lvl="0"/>
            <a:r>
              <a:rPr lang="en-US" sz="1400" b="1" dirty="0" smtClean="0"/>
              <a:t>Regulation Section 1.1502-21:  </a:t>
            </a:r>
            <a:r>
              <a:rPr lang="en-US" sz="1400" dirty="0" smtClean="0"/>
              <a:t>Applies Section 172 &amp; Section 810 (for Life-Life (LL) consolidations) of consolidated groups (similar  rules for capital losses prescribed in Regulation Section 1.1502-22) to:</a:t>
            </a:r>
          </a:p>
          <a:p>
            <a:pPr lvl="1"/>
            <a:r>
              <a:rPr lang="en-US" sz="1400" dirty="0" err="1" smtClean="0"/>
              <a:t>CNOL’s</a:t>
            </a:r>
            <a:r>
              <a:rPr lang="en-US" sz="1400" dirty="0" smtClean="0"/>
              <a:t> (excess of deductions over gross income per Sec. 1.1502-21(e) &amp; 1.1502-11(a)); and</a:t>
            </a:r>
          </a:p>
          <a:p>
            <a:pPr lvl="1"/>
            <a:r>
              <a:rPr lang="en-US" sz="1400" dirty="0" err="1" smtClean="0"/>
              <a:t>NOL’s</a:t>
            </a:r>
            <a:r>
              <a:rPr lang="en-US" sz="1400" dirty="0" smtClean="0"/>
              <a:t> arising in separate return years.</a:t>
            </a:r>
          </a:p>
          <a:p>
            <a:pPr lvl="2"/>
            <a:r>
              <a:rPr lang="en-US" sz="1400" dirty="0" smtClean="0"/>
              <a:t>Separate return year (</a:t>
            </a:r>
            <a:r>
              <a:rPr lang="en-US" sz="1400" dirty="0" err="1" smtClean="0"/>
              <a:t>SRY</a:t>
            </a:r>
            <a:r>
              <a:rPr lang="en-US" sz="1400" dirty="0" smtClean="0"/>
              <a:t>) – Tax year when member filed separately or as part of another consolidated group (1.1502-1(e))</a:t>
            </a:r>
          </a:p>
          <a:p>
            <a:pPr lvl="2"/>
            <a:r>
              <a:rPr lang="en-US" sz="1400" dirty="0" err="1" smtClean="0"/>
              <a:t>SRY’s</a:t>
            </a:r>
            <a:r>
              <a:rPr lang="en-US" sz="1400" dirty="0" smtClean="0"/>
              <a:t> include Separate Return Limitation Year’s (</a:t>
            </a:r>
            <a:r>
              <a:rPr lang="en-US" sz="1400" dirty="0" err="1" smtClean="0"/>
              <a:t>SRLY’s</a:t>
            </a:r>
            <a:r>
              <a:rPr lang="en-US" sz="1400" dirty="0" smtClean="0"/>
              <a:t>) (general exceptions include separate returns of the common parent &amp; periods of affiliation but no consolidation (but excluding life companies except life companies that eventually join a Life/Nonlife (</a:t>
            </a:r>
            <a:r>
              <a:rPr lang="en-US" sz="1400" dirty="0" err="1" smtClean="0"/>
              <a:t>LNL</a:t>
            </a:r>
            <a:r>
              <a:rPr lang="en-US" sz="1400" dirty="0" smtClean="0"/>
              <a:t>) consolidated return (1.1502-1(f) &amp; 1.1502-47))</a:t>
            </a:r>
          </a:p>
          <a:p>
            <a:pPr lvl="1"/>
            <a:r>
              <a:rPr lang="en-US" sz="1400" dirty="0" err="1" smtClean="0"/>
              <a:t>CNOL’s</a:t>
            </a:r>
            <a:r>
              <a:rPr lang="en-US" sz="1400" dirty="0" smtClean="0"/>
              <a:t> &amp; </a:t>
            </a:r>
            <a:r>
              <a:rPr lang="en-US" sz="1400" dirty="0" err="1" smtClean="0"/>
              <a:t>NOL’s</a:t>
            </a:r>
            <a:r>
              <a:rPr lang="en-US" sz="1400" dirty="0" smtClean="0"/>
              <a:t> arising in </a:t>
            </a:r>
            <a:r>
              <a:rPr lang="en-US" sz="1400" dirty="0" err="1" smtClean="0"/>
              <a:t>SRY’s</a:t>
            </a:r>
            <a:r>
              <a:rPr lang="en-US" sz="1400" dirty="0" smtClean="0"/>
              <a:t> that are “permitted to be absorbed” are carried over to a consolidated return year under Sec. 172 (or 810) ordering rules and absorbed on a pro rata basis (for consolidated and </a:t>
            </a:r>
            <a:r>
              <a:rPr lang="en-US" sz="1400" dirty="0" err="1" smtClean="0"/>
              <a:t>SRY</a:t>
            </a:r>
            <a:r>
              <a:rPr lang="en-US" sz="1400" dirty="0" smtClean="0"/>
              <a:t> </a:t>
            </a:r>
            <a:r>
              <a:rPr lang="en-US" sz="1400" dirty="0" err="1" smtClean="0"/>
              <a:t>NOL’s</a:t>
            </a:r>
            <a:r>
              <a:rPr lang="en-US" sz="1400" dirty="0" smtClean="0"/>
              <a:t> that are carried over are from the same year) (1.1502-21(b)(1))</a:t>
            </a:r>
          </a:p>
          <a:p>
            <a:pPr lvl="1"/>
            <a:r>
              <a:rPr lang="en-US" sz="1400" dirty="0" err="1" smtClean="0"/>
              <a:t>SRLY</a:t>
            </a:r>
            <a:r>
              <a:rPr lang="en-US" sz="1400" dirty="0" smtClean="0"/>
              <a:t> limitations:  places substantial constraints in determining whether </a:t>
            </a:r>
            <a:r>
              <a:rPr lang="en-US" sz="1400" dirty="0" err="1" smtClean="0"/>
              <a:t>NOL’s</a:t>
            </a:r>
            <a:r>
              <a:rPr lang="en-US" sz="1400" dirty="0" smtClean="0"/>
              <a:t> from </a:t>
            </a:r>
            <a:r>
              <a:rPr lang="en-US" sz="1400" dirty="0" err="1" smtClean="0"/>
              <a:t>SRY’s</a:t>
            </a:r>
            <a:r>
              <a:rPr lang="en-US" sz="1400" dirty="0" smtClean="0"/>
              <a:t> are permitted to be absorbed in any given year (as does Section 382, discussed later in this session)</a:t>
            </a:r>
          </a:p>
          <a:p>
            <a:endParaRPr lang="en-US" sz="1400" dirty="0" smtClean="0"/>
          </a:p>
        </p:txBody>
      </p:sp>
      <p:sp>
        <p:nvSpPr>
          <p:cNvPr id="4" name="Slide Number Placeholder 3"/>
          <p:cNvSpPr>
            <a:spLocks noGrp="1"/>
          </p:cNvSpPr>
          <p:nvPr>
            <p:ph type="sldNum" sz="quarter" idx="12"/>
          </p:nvPr>
        </p:nvSpPr>
        <p:spPr/>
        <p:txBody>
          <a:bodyPr/>
          <a:lstStyle/>
          <a:p>
            <a:fld id="{594F00E0-4F2D-4BAA-ACEA-CF8AF6E854DA}" type="slidenum">
              <a:rPr lang="en-US" smtClean="0"/>
              <a:pPr/>
              <a:t>5</a:t>
            </a:fld>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200" y="274638"/>
            <a:ext cx="8229600" cy="868362"/>
          </a:xfrm>
        </p:spPr>
        <p:txBody>
          <a:bodyPr/>
          <a:lstStyle/>
          <a:p>
            <a:pPr algn="l"/>
            <a:r>
              <a:rPr lang="en-US" b="1" dirty="0"/>
              <a:t>Life/Nonlife Consolidation</a:t>
            </a:r>
            <a:br>
              <a:rPr lang="en-US" b="1" dirty="0"/>
            </a:br>
            <a:r>
              <a:rPr lang="en-US" b="1" dirty="0"/>
              <a:t>Example #2 - Subgroup Taxable Income/(Loss) – Nonlife Subgroup includes Ineligible Losses</a:t>
            </a:r>
          </a:p>
        </p:txBody>
      </p:sp>
      <p:sp>
        <p:nvSpPr>
          <p:cNvPr id="24579" name="Rectangle 3"/>
          <p:cNvSpPr>
            <a:spLocks noGrp="1" noChangeArrowheads="1"/>
          </p:cNvSpPr>
          <p:nvPr>
            <p:ph type="body" idx="1"/>
          </p:nvPr>
        </p:nvSpPr>
        <p:spPr>
          <a:xfrm>
            <a:off x="457200" y="2133600"/>
            <a:ext cx="8534400" cy="4419600"/>
          </a:xfrm>
        </p:spPr>
        <p:txBody>
          <a:bodyPr/>
          <a:lstStyle/>
          <a:p>
            <a:pPr marL="609600" indent="-609600">
              <a:lnSpc>
                <a:spcPct val="80000"/>
              </a:lnSpc>
              <a:buFontTx/>
              <a:buNone/>
            </a:pPr>
            <a:r>
              <a:rPr lang="en-US" sz="1400"/>
              <a:t>Subgroup Taxable Income/(Loss)		21,500	                 (10,500)		11,000</a:t>
            </a:r>
          </a:p>
          <a:p>
            <a:pPr marL="609600" indent="-609600">
              <a:lnSpc>
                <a:spcPct val="80000"/>
              </a:lnSpc>
              <a:buFontTx/>
              <a:buNone/>
            </a:pPr>
            <a:endParaRPr lang="en-US" sz="1400"/>
          </a:p>
          <a:p>
            <a:pPr marL="609600" indent="-609600">
              <a:lnSpc>
                <a:spcPct val="80000"/>
              </a:lnSpc>
              <a:buFontTx/>
              <a:buNone/>
            </a:pPr>
            <a:endParaRPr lang="en-US" sz="1400">
              <a:solidFill>
                <a:schemeClr val="accent2"/>
              </a:solidFill>
            </a:endParaRPr>
          </a:p>
          <a:p>
            <a:pPr marL="609600" indent="-609600">
              <a:lnSpc>
                <a:spcPct val="80000"/>
              </a:lnSpc>
              <a:buFontTx/>
              <a:buNone/>
            </a:pPr>
            <a:r>
              <a:rPr lang="en-US" sz="1400">
                <a:solidFill>
                  <a:schemeClr val="accent2"/>
                </a:solidFill>
              </a:rPr>
              <a:t>Nonlife Subgroup Split					                    </a:t>
            </a:r>
            <a:r>
              <a:rPr lang="en-US" sz="1400" u="sng">
                <a:solidFill>
                  <a:schemeClr val="accent2"/>
                </a:solidFill>
              </a:rPr>
              <a:t>Offsettable against Life</a:t>
            </a:r>
          </a:p>
          <a:p>
            <a:pPr marL="609600" indent="-609600">
              <a:lnSpc>
                <a:spcPct val="80000"/>
              </a:lnSpc>
              <a:buFontTx/>
              <a:buNone/>
            </a:pPr>
            <a:r>
              <a:rPr lang="en-US" sz="1400">
                <a:solidFill>
                  <a:schemeClr val="accent2"/>
                </a:solidFill>
              </a:rPr>
              <a:t>	Ineligible Sub 1				                 (  9,000)		</a:t>
            </a:r>
          </a:p>
          <a:p>
            <a:pPr marL="609600" indent="-609600">
              <a:lnSpc>
                <a:spcPct val="80000"/>
              </a:lnSpc>
              <a:buFontTx/>
              <a:buNone/>
            </a:pPr>
            <a:r>
              <a:rPr lang="en-US" sz="1400">
                <a:solidFill>
                  <a:schemeClr val="accent2"/>
                </a:solidFill>
              </a:rPr>
              <a:t>	Ineligible Sub 2				                    3,000		  3,000	      </a:t>
            </a:r>
          </a:p>
          <a:p>
            <a:pPr marL="609600" indent="-609600">
              <a:lnSpc>
                <a:spcPct val="80000"/>
              </a:lnSpc>
              <a:buFontTx/>
              <a:buNone/>
            </a:pPr>
            <a:r>
              <a:rPr lang="en-US" sz="1400">
                <a:solidFill>
                  <a:schemeClr val="accent2"/>
                </a:solidFill>
              </a:rPr>
              <a:t>	Eligible Sub 1				                 (  5,000)	                  (  5,000)</a:t>
            </a:r>
          </a:p>
          <a:p>
            <a:pPr marL="609600" indent="-609600">
              <a:lnSpc>
                <a:spcPct val="80000"/>
              </a:lnSpc>
              <a:buFontTx/>
              <a:buNone/>
            </a:pPr>
            <a:r>
              <a:rPr lang="en-US" sz="1400">
                <a:solidFill>
                  <a:schemeClr val="accent2"/>
                </a:solidFill>
              </a:rPr>
              <a:t>	Eligible Sub 2				                       500	                  </a:t>
            </a:r>
            <a:r>
              <a:rPr lang="en-US" sz="1400" u="sng">
                <a:solidFill>
                  <a:schemeClr val="accent2"/>
                </a:solidFill>
              </a:rPr>
              <a:t>      500</a:t>
            </a:r>
            <a:r>
              <a:rPr lang="en-US" sz="1400">
                <a:solidFill>
                  <a:schemeClr val="accent2"/>
                </a:solidFill>
              </a:rPr>
              <a:t>	               </a:t>
            </a:r>
          </a:p>
          <a:p>
            <a:pPr marL="609600" indent="-609600">
              <a:lnSpc>
                <a:spcPct val="80000"/>
              </a:lnSpc>
              <a:buFontTx/>
              <a:buNone/>
            </a:pPr>
            <a:r>
              <a:rPr lang="en-US" sz="1400">
                <a:solidFill>
                  <a:schemeClr val="accent2"/>
                </a:solidFill>
              </a:rPr>
              <a:t>      Total Offsettable against Life Subgroup					</a:t>
            </a:r>
            <a:r>
              <a:rPr lang="en-US" sz="1400" u="sng">
                <a:solidFill>
                  <a:schemeClr val="accent2"/>
                </a:solidFill>
              </a:rPr>
              <a:t>( 1,500)</a:t>
            </a:r>
          </a:p>
          <a:p>
            <a:pPr marL="609600" indent="-609600">
              <a:lnSpc>
                <a:spcPct val="80000"/>
              </a:lnSpc>
              <a:buFontTx/>
              <a:buNone/>
            </a:pPr>
            <a:endParaRPr lang="en-US" sz="1400">
              <a:solidFill>
                <a:schemeClr val="accent2"/>
              </a:solidFill>
            </a:endParaRPr>
          </a:p>
          <a:p>
            <a:pPr marL="609600" indent="-609600">
              <a:lnSpc>
                <a:spcPct val="80000"/>
              </a:lnSpc>
              <a:buFontTx/>
              <a:buNone/>
            </a:pPr>
            <a:endParaRPr lang="en-US" sz="1400"/>
          </a:p>
          <a:p>
            <a:pPr marL="609600" indent="-609600">
              <a:lnSpc>
                <a:spcPct val="80000"/>
              </a:lnSpc>
              <a:buFontTx/>
              <a:buNone/>
            </a:pPr>
            <a:r>
              <a:rPr lang="en-US" sz="1400"/>
              <a:t>       </a:t>
            </a:r>
          </a:p>
          <a:p>
            <a:pPr marL="609600" indent="-609600">
              <a:lnSpc>
                <a:spcPct val="80000"/>
              </a:lnSpc>
              <a:buFontTx/>
              <a:buNone/>
            </a:pPr>
            <a:endParaRPr lang="en-US" sz="1400"/>
          </a:p>
          <a:p>
            <a:pPr marL="609600" indent="-609600">
              <a:lnSpc>
                <a:spcPct val="80000"/>
              </a:lnSpc>
              <a:buFontTx/>
              <a:buNone/>
            </a:pPr>
            <a:r>
              <a:rPr lang="en-US" sz="1400" b="1" u="sng"/>
              <a:t>Applying 35% Limit:</a:t>
            </a:r>
          </a:p>
          <a:p>
            <a:pPr marL="609600" indent="-609600">
              <a:lnSpc>
                <a:spcPct val="80000"/>
              </a:lnSpc>
              <a:buFontTx/>
              <a:buNone/>
            </a:pPr>
            <a:r>
              <a:rPr lang="en-US" sz="1400"/>
              <a:t>    Life/Nonlife Subgroup Income/(loss)	21,500	                   (1,500)		21,500</a:t>
            </a:r>
          </a:p>
          <a:p>
            <a:pPr marL="609600" indent="-609600">
              <a:lnSpc>
                <a:spcPct val="80000"/>
              </a:lnSpc>
              <a:buFontTx/>
              <a:buNone/>
            </a:pPr>
            <a:r>
              <a:rPr lang="en-US" sz="1400"/>
              <a:t>    35% limit – Lesser of					</a:t>
            </a:r>
          </a:p>
          <a:p>
            <a:pPr marL="609600" indent="-609600">
              <a:lnSpc>
                <a:spcPct val="80000"/>
              </a:lnSpc>
              <a:buFontTx/>
              <a:buNone/>
            </a:pPr>
            <a:r>
              <a:rPr lang="en-US" sz="1400"/>
              <a:t>	35% LICTI					(7,525)</a:t>
            </a:r>
          </a:p>
          <a:p>
            <a:pPr marL="609600" indent="-609600">
              <a:lnSpc>
                <a:spcPct val="80000"/>
              </a:lnSpc>
              <a:buFontTx/>
              <a:buNone/>
            </a:pPr>
            <a:r>
              <a:rPr lang="en-US" sz="1400"/>
              <a:t>	35% Nonlife Loss				(   525)	</a:t>
            </a:r>
          </a:p>
          <a:p>
            <a:pPr marL="609600" indent="-609600">
              <a:lnSpc>
                <a:spcPct val="80000"/>
              </a:lnSpc>
              <a:buFontTx/>
              <a:buNone/>
            </a:pPr>
            <a:r>
              <a:rPr lang="en-US" sz="1400"/>
              <a:t>	     Nonlife Loss Limit against Life	</a:t>
            </a:r>
            <a:r>
              <a:rPr lang="en-US" sz="1400" u="sng"/>
              <a:t>		(   525)	                  (    525)</a:t>
            </a:r>
          </a:p>
          <a:p>
            <a:pPr marL="609600" indent="-609600">
              <a:lnSpc>
                <a:spcPct val="80000"/>
              </a:lnSpc>
              <a:buFontTx/>
              <a:buNone/>
            </a:pPr>
            <a:r>
              <a:rPr lang="en-US" sz="1400"/>
              <a:t>Life/Nonlife Consolidated taxable Income 	</a:t>
            </a:r>
            <a:r>
              <a:rPr lang="en-US" sz="1400" u="sng"/>
              <a:t>21,500		(   525)	                   20,975</a:t>
            </a:r>
            <a:r>
              <a:rPr lang="en-US" sz="1400"/>
              <a:t>	</a:t>
            </a:r>
          </a:p>
          <a:p>
            <a:pPr marL="609600" indent="-609600">
              <a:lnSpc>
                <a:spcPct val="80000"/>
              </a:lnSpc>
              <a:buFontTx/>
              <a:buNone/>
            </a:pPr>
            <a:endParaRPr lang="en-US" sz="1400"/>
          </a:p>
        </p:txBody>
      </p:sp>
      <p:sp>
        <p:nvSpPr>
          <p:cNvPr id="24580" name="Text Box 4"/>
          <p:cNvSpPr txBox="1">
            <a:spLocks noChangeArrowheads="1"/>
          </p:cNvSpPr>
          <p:nvPr/>
        </p:nvSpPr>
        <p:spPr bwMode="auto">
          <a:xfrm>
            <a:off x="457200" y="1447800"/>
            <a:ext cx="8686800" cy="517525"/>
          </a:xfrm>
          <a:prstGeom prst="rect">
            <a:avLst/>
          </a:prstGeom>
          <a:noFill/>
          <a:ln w="9525">
            <a:noFill/>
            <a:miter lim="800000"/>
            <a:headEnd/>
            <a:tailEnd/>
          </a:ln>
          <a:effectLst/>
        </p:spPr>
        <p:txBody>
          <a:bodyPr>
            <a:spAutoFit/>
          </a:bodyPr>
          <a:lstStyle/>
          <a:p>
            <a:r>
              <a:rPr lang="en-US" sz="1200" b="1"/>
              <a:t>     				  </a:t>
            </a:r>
            <a:r>
              <a:rPr lang="en-US" sz="1400" b="1"/>
              <a:t>Life 	               Non-Life	           Life/Non-Life</a:t>
            </a:r>
          </a:p>
          <a:p>
            <a:r>
              <a:rPr lang="en-US" sz="1400" b="1" u="sng"/>
              <a:t>Taxable Inc/(loss) Components</a:t>
            </a:r>
            <a:r>
              <a:rPr lang="en-US" sz="1400" b="1"/>
              <a:t>	                </a:t>
            </a:r>
            <a:r>
              <a:rPr lang="en-US" sz="1400" b="1" u="sng"/>
              <a:t>Subgroup</a:t>
            </a:r>
            <a:r>
              <a:rPr lang="en-US" sz="1400" b="1"/>
              <a:t>	              </a:t>
            </a:r>
            <a:r>
              <a:rPr lang="en-US" sz="1400" b="1" u="sng"/>
              <a:t>Subgroup</a:t>
            </a:r>
            <a:r>
              <a:rPr lang="en-US" sz="1400" b="1"/>
              <a:t>	           </a:t>
            </a:r>
            <a:r>
              <a:rPr lang="en-US" sz="1400" b="1" u="sng"/>
              <a:t>Consolidated</a:t>
            </a:r>
          </a:p>
        </p:txBody>
      </p:sp>
      <p:sp>
        <p:nvSpPr>
          <p:cNvPr id="24583" name="Text Box 7"/>
          <p:cNvSpPr txBox="1">
            <a:spLocks noChangeArrowheads="1"/>
          </p:cNvSpPr>
          <p:nvPr/>
        </p:nvSpPr>
        <p:spPr bwMode="auto">
          <a:xfrm>
            <a:off x="5715000" y="2438400"/>
            <a:ext cx="3200400" cy="366713"/>
          </a:xfrm>
          <a:prstGeom prst="rect">
            <a:avLst/>
          </a:prstGeom>
          <a:noFill/>
          <a:ln w="9525">
            <a:noFill/>
            <a:miter lim="800000"/>
            <a:headEnd/>
            <a:tailEnd/>
          </a:ln>
          <a:effectLst/>
        </p:spPr>
        <p:txBody>
          <a:bodyPr>
            <a:spAutoFit/>
          </a:bodyPr>
          <a:lstStyle/>
          <a:p>
            <a:pPr>
              <a:spcBef>
                <a:spcPct val="50000"/>
              </a:spcBef>
            </a:pPr>
            <a:endParaRPr lang="en-US"/>
          </a:p>
        </p:txBody>
      </p:sp>
      <p:sp>
        <p:nvSpPr>
          <p:cNvPr id="24584" name="Line 8"/>
          <p:cNvSpPr>
            <a:spLocks noChangeShapeType="1"/>
          </p:cNvSpPr>
          <p:nvPr/>
        </p:nvSpPr>
        <p:spPr bwMode="auto">
          <a:xfrm>
            <a:off x="461963" y="2674938"/>
            <a:ext cx="0" cy="1401762"/>
          </a:xfrm>
          <a:prstGeom prst="line">
            <a:avLst/>
          </a:prstGeom>
          <a:noFill/>
          <a:ln w="9525">
            <a:solidFill>
              <a:srgbClr val="000066"/>
            </a:solidFill>
            <a:round/>
            <a:headEnd/>
            <a:tailEnd/>
          </a:ln>
          <a:effectLst/>
        </p:spPr>
        <p:txBody>
          <a:bodyPr/>
          <a:lstStyle/>
          <a:p>
            <a:endParaRPr lang="en-US"/>
          </a:p>
        </p:txBody>
      </p:sp>
      <p:sp>
        <p:nvSpPr>
          <p:cNvPr id="24585" name="Line 9"/>
          <p:cNvSpPr>
            <a:spLocks noChangeShapeType="1"/>
          </p:cNvSpPr>
          <p:nvPr/>
        </p:nvSpPr>
        <p:spPr bwMode="auto">
          <a:xfrm>
            <a:off x="477838" y="2689225"/>
            <a:ext cx="8424862" cy="15875"/>
          </a:xfrm>
          <a:prstGeom prst="line">
            <a:avLst/>
          </a:prstGeom>
          <a:noFill/>
          <a:ln w="9525">
            <a:solidFill>
              <a:srgbClr val="000066"/>
            </a:solidFill>
            <a:round/>
            <a:headEnd/>
            <a:tailEnd/>
          </a:ln>
          <a:effectLst/>
        </p:spPr>
        <p:txBody>
          <a:bodyPr/>
          <a:lstStyle/>
          <a:p>
            <a:endParaRPr lang="en-US"/>
          </a:p>
        </p:txBody>
      </p:sp>
      <p:sp>
        <p:nvSpPr>
          <p:cNvPr id="24586" name="Line 10"/>
          <p:cNvSpPr>
            <a:spLocks noChangeShapeType="1"/>
          </p:cNvSpPr>
          <p:nvPr/>
        </p:nvSpPr>
        <p:spPr bwMode="auto">
          <a:xfrm>
            <a:off x="8901113" y="2703513"/>
            <a:ext cx="14287" cy="1371600"/>
          </a:xfrm>
          <a:prstGeom prst="line">
            <a:avLst/>
          </a:prstGeom>
          <a:noFill/>
          <a:ln w="9525">
            <a:solidFill>
              <a:srgbClr val="000066"/>
            </a:solidFill>
            <a:round/>
            <a:headEnd/>
            <a:tailEnd/>
          </a:ln>
          <a:effectLst/>
        </p:spPr>
        <p:txBody>
          <a:bodyPr/>
          <a:lstStyle/>
          <a:p>
            <a:endParaRPr lang="en-US"/>
          </a:p>
        </p:txBody>
      </p:sp>
      <p:sp>
        <p:nvSpPr>
          <p:cNvPr id="24587" name="Line 11"/>
          <p:cNvSpPr>
            <a:spLocks noChangeShapeType="1"/>
          </p:cNvSpPr>
          <p:nvPr/>
        </p:nvSpPr>
        <p:spPr bwMode="auto">
          <a:xfrm>
            <a:off x="457200" y="4059238"/>
            <a:ext cx="8466138" cy="1587"/>
          </a:xfrm>
          <a:prstGeom prst="line">
            <a:avLst/>
          </a:prstGeom>
          <a:noFill/>
          <a:ln w="9525">
            <a:solidFill>
              <a:srgbClr val="000066"/>
            </a:solidFill>
            <a:round/>
            <a:headEnd/>
            <a:tailEnd/>
          </a:ln>
          <a:effectLst/>
        </p:spPr>
        <p:txBody>
          <a:bodyPr/>
          <a:lstStyle/>
          <a:p>
            <a:endParaRPr lang="en-US"/>
          </a:p>
        </p:txBody>
      </p:sp>
      <p:sp>
        <p:nvSpPr>
          <p:cNvPr id="24588" name="Line 12"/>
          <p:cNvSpPr>
            <a:spLocks noChangeShapeType="1"/>
          </p:cNvSpPr>
          <p:nvPr/>
        </p:nvSpPr>
        <p:spPr bwMode="auto">
          <a:xfrm flipH="1">
            <a:off x="6705600" y="3908425"/>
            <a:ext cx="1085850" cy="1196975"/>
          </a:xfrm>
          <a:prstGeom prst="line">
            <a:avLst/>
          </a:prstGeom>
          <a:noFill/>
          <a:ln w="9525">
            <a:solidFill>
              <a:srgbClr val="000066"/>
            </a:solidFill>
            <a:round/>
            <a:headEnd/>
            <a:tailEnd type="triangle" w="med" len="med"/>
          </a:ln>
          <a:effectLst/>
        </p:spPr>
        <p:txBody>
          <a:bodyPr/>
          <a:lstStyle/>
          <a:p>
            <a:endParaRPr lang="en-US"/>
          </a:p>
        </p:txBody>
      </p:sp>
      <p:sp>
        <p:nvSpPr>
          <p:cNvPr id="24589" name="Line 13"/>
          <p:cNvSpPr>
            <a:spLocks noChangeShapeType="1"/>
          </p:cNvSpPr>
          <p:nvPr/>
        </p:nvSpPr>
        <p:spPr bwMode="auto">
          <a:xfrm>
            <a:off x="4202113" y="4745038"/>
            <a:ext cx="4246562" cy="0"/>
          </a:xfrm>
          <a:prstGeom prst="line">
            <a:avLst/>
          </a:prstGeom>
          <a:noFill/>
          <a:ln w="9525">
            <a:solidFill>
              <a:schemeClr val="tx1"/>
            </a:solidFill>
            <a:round/>
            <a:headEnd/>
            <a:tailEnd/>
          </a:ln>
          <a:effectLst/>
        </p:spPr>
        <p:txBody>
          <a:bodyPr/>
          <a:lstStyle/>
          <a:p>
            <a:endParaRPr lang="en-US"/>
          </a:p>
        </p:txBody>
      </p:sp>
      <p:sp>
        <p:nvSpPr>
          <p:cNvPr id="24590" name="Line 14"/>
          <p:cNvSpPr>
            <a:spLocks noChangeShapeType="1"/>
          </p:cNvSpPr>
          <p:nvPr/>
        </p:nvSpPr>
        <p:spPr bwMode="auto">
          <a:xfrm>
            <a:off x="4233863" y="6457950"/>
            <a:ext cx="4178300" cy="0"/>
          </a:xfrm>
          <a:prstGeom prst="line">
            <a:avLst/>
          </a:prstGeom>
          <a:noFill/>
          <a:ln w="9525">
            <a:solidFill>
              <a:schemeClr val="tx1"/>
            </a:solidFill>
            <a:round/>
            <a:headEnd/>
            <a:tailEnd/>
          </a:ln>
          <a:effectLst/>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Consolidated </a:t>
            </a:r>
            <a:r>
              <a:rPr lang="en-US" dirty="0" err="1" smtClean="0"/>
              <a:t>NOL’s</a:t>
            </a:r>
            <a:r>
              <a:rPr lang="en-US" dirty="0" smtClean="0"/>
              <a:t> (</a:t>
            </a:r>
            <a:r>
              <a:rPr lang="en-US" dirty="0" err="1" smtClean="0"/>
              <a:t>CNOL’s</a:t>
            </a:r>
            <a:r>
              <a:rPr lang="en-US" dirty="0" smtClean="0"/>
              <a:t>) &amp; </a:t>
            </a:r>
            <a:r>
              <a:rPr lang="en-US" dirty="0" err="1" smtClean="0"/>
              <a:t>SRLY</a:t>
            </a:r>
            <a:r>
              <a:rPr lang="en-US" dirty="0" smtClean="0"/>
              <a:t> Limitations</a:t>
            </a:r>
            <a:endParaRPr lang="en-US" dirty="0"/>
          </a:p>
        </p:txBody>
      </p:sp>
      <p:sp>
        <p:nvSpPr>
          <p:cNvPr id="3" name="Content Placeholder 2"/>
          <p:cNvSpPr>
            <a:spLocks noGrp="1"/>
          </p:cNvSpPr>
          <p:nvPr>
            <p:ph idx="1"/>
          </p:nvPr>
        </p:nvSpPr>
        <p:spPr/>
        <p:txBody>
          <a:bodyPr/>
          <a:lstStyle/>
          <a:p>
            <a:pPr lvl="0"/>
            <a:r>
              <a:rPr lang="en-US" sz="1800" b="1" dirty="0" smtClean="0"/>
              <a:t>General </a:t>
            </a:r>
            <a:r>
              <a:rPr lang="en-US" sz="1800" b="1" dirty="0" err="1" smtClean="0"/>
              <a:t>SRLY</a:t>
            </a:r>
            <a:r>
              <a:rPr lang="en-US" sz="1800" b="1" dirty="0" smtClean="0"/>
              <a:t> Principles under Regulation Section 1.1502-21(c)</a:t>
            </a:r>
            <a:endParaRPr lang="en-US" sz="1800" dirty="0" smtClean="0"/>
          </a:p>
          <a:p>
            <a:pPr lvl="1"/>
            <a:r>
              <a:rPr lang="en-US" sz="1800" b="1" dirty="0" smtClean="0"/>
              <a:t>General Logic:  </a:t>
            </a:r>
            <a:r>
              <a:rPr lang="en-US" sz="1800" dirty="0" smtClean="0"/>
              <a:t>(1) Prevent loss trafficking; and (2) ensure consistency with single entity concept that losses from outside the consolidated group should not offset consolidated taxable income (except to the extent of income from the specific member(s) that generated the loss in the first place).</a:t>
            </a:r>
          </a:p>
          <a:p>
            <a:pPr lvl="1"/>
            <a:r>
              <a:rPr lang="en-US" sz="1800" b="1" dirty="0" smtClean="0"/>
              <a:t>General Mechanics:  </a:t>
            </a:r>
            <a:r>
              <a:rPr lang="en-US" sz="1800" dirty="0" err="1" smtClean="0"/>
              <a:t>NOL’s</a:t>
            </a:r>
            <a:r>
              <a:rPr lang="en-US" sz="1800" dirty="0" smtClean="0"/>
              <a:t> (and capital loss carryover) from </a:t>
            </a:r>
            <a:r>
              <a:rPr lang="en-US" sz="1800" dirty="0" err="1" smtClean="0"/>
              <a:t>SRLY’s</a:t>
            </a:r>
            <a:r>
              <a:rPr lang="en-US" sz="1800" dirty="0" smtClean="0"/>
              <a:t> only allowed to the extent of the member’s cumulative taxable income for all years while member of the group (1.1502-21(c)(1))</a:t>
            </a:r>
          </a:p>
          <a:p>
            <a:endParaRPr lang="en-US" sz="1400" dirty="0" smtClean="0"/>
          </a:p>
        </p:txBody>
      </p:sp>
      <p:sp>
        <p:nvSpPr>
          <p:cNvPr id="4" name="Slide Number Placeholder 3"/>
          <p:cNvSpPr>
            <a:spLocks noGrp="1"/>
          </p:cNvSpPr>
          <p:nvPr>
            <p:ph type="sldNum" sz="quarter" idx="12"/>
          </p:nvPr>
        </p:nvSpPr>
        <p:spPr/>
        <p:txBody>
          <a:bodyPr/>
          <a:lstStyle/>
          <a:p>
            <a:fld id="{594F00E0-4F2D-4BAA-ACEA-CF8AF6E854DA}" type="slidenum">
              <a:rPr lang="en-US" smtClean="0"/>
              <a:pPr/>
              <a:t>6</a:t>
            </a:fld>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Illustration of </a:t>
            </a:r>
            <a:r>
              <a:rPr lang="en-US" dirty="0" err="1" smtClean="0"/>
              <a:t>SRLY</a:t>
            </a:r>
            <a:r>
              <a:rPr lang="en-US" dirty="0" smtClean="0"/>
              <a:t> Rules (Based on Examples in Regulations)</a:t>
            </a:r>
            <a:endParaRPr lang="en-US" dirty="0"/>
          </a:p>
        </p:txBody>
      </p:sp>
      <p:sp>
        <p:nvSpPr>
          <p:cNvPr id="3" name="Content Placeholder 2"/>
          <p:cNvSpPr>
            <a:spLocks noGrp="1"/>
          </p:cNvSpPr>
          <p:nvPr>
            <p:ph idx="1"/>
          </p:nvPr>
        </p:nvSpPr>
        <p:spPr/>
        <p:txBody>
          <a:bodyPr/>
          <a:lstStyle/>
          <a:p>
            <a:pPr lvl="0"/>
            <a:r>
              <a:rPr lang="en-US" sz="1300" b="1" dirty="0" smtClean="0"/>
              <a:t>Example 1:  </a:t>
            </a:r>
            <a:r>
              <a:rPr lang="en-US" sz="1300" dirty="0" smtClean="0"/>
              <a:t>Year 1 $100 T </a:t>
            </a:r>
            <a:r>
              <a:rPr lang="en-US" sz="1300" dirty="0" err="1" smtClean="0"/>
              <a:t>NOL</a:t>
            </a:r>
            <a:r>
              <a:rPr lang="en-US" sz="1300" dirty="0" smtClean="0"/>
              <a:t> Carryover with </a:t>
            </a:r>
            <a:r>
              <a:rPr lang="en-US" sz="1300" dirty="0" err="1" smtClean="0"/>
              <a:t>P&amp;T</a:t>
            </a:r>
            <a:r>
              <a:rPr lang="en-US" sz="1300" dirty="0" smtClean="0"/>
              <a:t> brother-sister corporations owned by A.  In year 2, A contributes T into P.  </a:t>
            </a:r>
            <a:r>
              <a:rPr lang="en-US" sz="1300" dirty="0" err="1" smtClean="0"/>
              <a:t>P&amp;T</a:t>
            </a:r>
            <a:r>
              <a:rPr lang="en-US" sz="1300" dirty="0" smtClean="0"/>
              <a:t> consolidate with a $300 pre-</a:t>
            </a:r>
            <a:r>
              <a:rPr lang="en-US" sz="1300" dirty="0" err="1" smtClean="0"/>
              <a:t>NOL</a:t>
            </a:r>
            <a:r>
              <a:rPr lang="en-US" sz="1300" dirty="0" smtClean="0"/>
              <a:t> carryover Consolidated TI ($70 net income with only T items).  T’s $100 </a:t>
            </a:r>
            <a:r>
              <a:rPr lang="en-US" sz="1300" dirty="0" err="1" smtClean="0"/>
              <a:t>NOL</a:t>
            </a:r>
            <a:r>
              <a:rPr lang="en-US" sz="1300" dirty="0" smtClean="0"/>
              <a:t> carryover is </a:t>
            </a:r>
            <a:r>
              <a:rPr lang="en-US" sz="1300" dirty="0" err="1" smtClean="0"/>
              <a:t>SRLY</a:t>
            </a:r>
            <a:r>
              <a:rPr lang="en-US" sz="1300" dirty="0" smtClean="0"/>
              <a:t> w/ $70 that is permitted to be absorbed in Year 2.</a:t>
            </a:r>
          </a:p>
          <a:p>
            <a:pPr lvl="1"/>
            <a:r>
              <a:rPr lang="en-US" sz="1300" dirty="0" smtClean="0"/>
              <a:t>Same as above except that pre-</a:t>
            </a:r>
            <a:r>
              <a:rPr lang="en-US" sz="1300" dirty="0" err="1" smtClean="0"/>
              <a:t>NOL</a:t>
            </a:r>
            <a:r>
              <a:rPr lang="en-US" sz="1300" dirty="0" smtClean="0"/>
              <a:t> carryover with only T items is $370 MM loss in Year 2:  none of T’s $100 </a:t>
            </a:r>
            <a:r>
              <a:rPr lang="en-US" sz="1300" dirty="0" err="1" smtClean="0"/>
              <a:t>SRLY</a:t>
            </a:r>
            <a:r>
              <a:rPr lang="en-US" sz="1300" dirty="0" smtClean="0"/>
              <a:t> </a:t>
            </a:r>
            <a:r>
              <a:rPr lang="en-US" sz="1300" dirty="0" err="1" smtClean="0"/>
              <a:t>NOL</a:t>
            </a:r>
            <a:r>
              <a:rPr lang="en-US" sz="1300" dirty="0" smtClean="0"/>
              <a:t> carryover is permitted to be absorbed.</a:t>
            </a:r>
          </a:p>
          <a:p>
            <a:pPr lvl="1"/>
            <a:r>
              <a:rPr lang="en-US" sz="1300" dirty="0" smtClean="0"/>
              <a:t>Same as Item a above for year 2.  In Year 3, with a $300 pre-</a:t>
            </a:r>
            <a:r>
              <a:rPr lang="en-US" sz="1300" dirty="0" err="1" smtClean="0"/>
              <a:t>NOL</a:t>
            </a:r>
            <a:r>
              <a:rPr lang="en-US" sz="1300" dirty="0" smtClean="0"/>
              <a:t> carryover Consolidated TI ($100 net income with only T items).  Still none of T’s </a:t>
            </a:r>
            <a:r>
              <a:rPr lang="en-US" sz="1300" dirty="0" err="1" smtClean="0"/>
              <a:t>SRLY</a:t>
            </a:r>
            <a:r>
              <a:rPr lang="en-US" sz="1300" dirty="0" smtClean="0"/>
              <a:t> </a:t>
            </a:r>
            <a:r>
              <a:rPr lang="en-US" sz="1300" dirty="0" err="1" smtClean="0"/>
              <a:t>NOL</a:t>
            </a:r>
            <a:r>
              <a:rPr lang="en-US" sz="1300" dirty="0" smtClean="0"/>
              <a:t> carryover is permitted to be absorbed with T’s cumulative taxable income (aka cumulative register) a negative $270 at the end of Year 3. </a:t>
            </a:r>
          </a:p>
          <a:p>
            <a:pPr lvl="1">
              <a:buNone/>
            </a:pPr>
            <a:endParaRPr lang="en-US" sz="1300" dirty="0" smtClean="0"/>
          </a:p>
          <a:p>
            <a:pPr lvl="0"/>
            <a:r>
              <a:rPr lang="en-US" sz="1300" b="1" dirty="0" smtClean="0"/>
              <a:t>Example 2:  </a:t>
            </a:r>
            <a:r>
              <a:rPr lang="en-US" sz="1300" dirty="0" smtClean="0"/>
              <a:t>Common P and members S &amp; T are all life insurance companies and file consolidated in Year 1 ($150 consolidated </a:t>
            </a:r>
            <a:r>
              <a:rPr lang="en-US" sz="1300" dirty="0" err="1" smtClean="0"/>
              <a:t>LICTI</a:t>
            </a:r>
            <a:r>
              <a:rPr lang="en-US" sz="1300" dirty="0" smtClean="0"/>
              <a:t> incl. $30 income for only T items); Year 2 ($90 consolidated </a:t>
            </a:r>
            <a:r>
              <a:rPr lang="en-US" sz="1300" dirty="0" err="1" smtClean="0"/>
              <a:t>LICTI</a:t>
            </a:r>
            <a:r>
              <a:rPr lang="en-US" sz="1300" dirty="0" smtClean="0"/>
              <a:t> incl. $10 for only T items; and Year 3 ($60 consolidated </a:t>
            </a:r>
            <a:r>
              <a:rPr lang="en-US" sz="1300" dirty="0" err="1" smtClean="0"/>
              <a:t>LICTI</a:t>
            </a:r>
            <a:r>
              <a:rPr lang="en-US" sz="1300" dirty="0" smtClean="0"/>
              <a:t> incl. $50 loss for only T items).</a:t>
            </a:r>
          </a:p>
          <a:p>
            <a:pPr lvl="1"/>
            <a:r>
              <a:rPr lang="en-US" sz="1300" dirty="0" smtClean="0"/>
              <a:t>Year 4:  Common P sells T to Individual A.  T files separate and reports $30 loss from operations.</a:t>
            </a:r>
          </a:p>
          <a:p>
            <a:pPr lvl="1"/>
            <a:r>
              <a:rPr lang="en-US" sz="1300" dirty="0" smtClean="0"/>
              <a:t>T’s cumulative register while a member of P group is a negative $10.  Thus, T’s $30 loss from operations as a </a:t>
            </a:r>
            <a:r>
              <a:rPr lang="en-US" sz="1300" dirty="0" err="1" smtClean="0"/>
              <a:t>SRLY</a:t>
            </a:r>
            <a:r>
              <a:rPr lang="en-US" sz="1300" dirty="0" smtClean="0"/>
              <a:t> is not permitted as an OLD </a:t>
            </a:r>
            <a:r>
              <a:rPr lang="en-US" sz="1300" dirty="0" err="1" smtClean="0"/>
              <a:t>carryback</a:t>
            </a:r>
            <a:r>
              <a:rPr lang="en-US" sz="1300" dirty="0" smtClean="0"/>
              <a:t> to any Year 1-3 P group returns.</a:t>
            </a:r>
          </a:p>
          <a:p>
            <a:pPr lvl="1">
              <a:buNone/>
            </a:pPr>
            <a:endParaRPr lang="en-US" sz="1300" dirty="0" smtClean="0"/>
          </a:p>
          <a:p>
            <a:pPr lvl="0"/>
            <a:r>
              <a:rPr lang="en-US" sz="1300" b="1" dirty="0" smtClean="0"/>
              <a:t>Note on Cumulative Register:  </a:t>
            </a:r>
            <a:r>
              <a:rPr lang="en-US" sz="1300" dirty="0" smtClean="0"/>
              <a:t>Replaces prior regulations that were based upon a year-by-year approach which were deemed to produce anomalies especially when the member had years of positive income and years of negative income.  Although more complex, cumulative register approach removed many such anomalies by basing the limitation on a member’s complete income history while a member of a consolidated group. </a:t>
            </a:r>
          </a:p>
          <a:p>
            <a:endParaRPr lang="en-US" sz="1300" dirty="0" smtClean="0"/>
          </a:p>
        </p:txBody>
      </p:sp>
      <p:sp>
        <p:nvSpPr>
          <p:cNvPr id="4" name="Slide Number Placeholder 3"/>
          <p:cNvSpPr>
            <a:spLocks noGrp="1"/>
          </p:cNvSpPr>
          <p:nvPr>
            <p:ph type="sldNum" sz="quarter" idx="12"/>
          </p:nvPr>
        </p:nvSpPr>
        <p:spPr/>
        <p:txBody>
          <a:bodyPr/>
          <a:lstStyle/>
          <a:p>
            <a:fld id="{594F00E0-4F2D-4BAA-ACEA-CF8AF6E854DA}" type="slidenum">
              <a:rPr lang="en-US" smtClean="0"/>
              <a:pPr/>
              <a:t>7</a:t>
            </a:fld>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SRLY</a:t>
            </a:r>
            <a:r>
              <a:rPr lang="en-US" dirty="0" smtClean="0"/>
              <a:t> Rules – Other Considerations</a:t>
            </a:r>
            <a:endParaRPr lang="en-US" dirty="0"/>
          </a:p>
        </p:txBody>
      </p:sp>
      <p:sp>
        <p:nvSpPr>
          <p:cNvPr id="3" name="Content Placeholder 2"/>
          <p:cNvSpPr>
            <a:spLocks noGrp="1"/>
          </p:cNvSpPr>
          <p:nvPr>
            <p:ph idx="1"/>
          </p:nvPr>
        </p:nvSpPr>
        <p:spPr/>
        <p:txBody>
          <a:bodyPr/>
          <a:lstStyle/>
          <a:p>
            <a:pPr lvl="0"/>
            <a:r>
              <a:rPr lang="en-US" sz="1300" b="1" dirty="0" smtClean="0"/>
              <a:t>Regulation Section 1.1502-21(c)(2) </a:t>
            </a:r>
            <a:r>
              <a:rPr lang="en-US" sz="1300" b="1" dirty="0" err="1" smtClean="0"/>
              <a:t>SRLY</a:t>
            </a:r>
            <a:r>
              <a:rPr lang="en-US" sz="1300" b="1" dirty="0" smtClean="0"/>
              <a:t> Subgroup:  </a:t>
            </a:r>
            <a:r>
              <a:rPr lang="en-US" sz="1300" dirty="0" smtClean="0"/>
              <a:t>Principles above apply not just to individual members, but to members that are part of the same subgroup (</a:t>
            </a:r>
            <a:r>
              <a:rPr lang="en-US" sz="1300" dirty="0" err="1" smtClean="0"/>
              <a:t>SRLY</a:t>
            </a:r>
            <a:r>
              <a:rPr lang="en-US" sz="1300" dirty="0" smtClean="0"/>
              <a:t> Subgroup).  Thus, the cumulative register is based on the cumulative items of income or loss of all the members of the </a:t>
            </a:r>
            <a:r>
              <a:rPr lang="en-US" sz="1300" dirty="0" err="1" smtClean="0"/>
              <a:t>SRLY</a:t>
            </a:r>
            <a:r>
              <a:rPr lang="en-US" sz="1300" dirty="0" smtClean="0"/>
              <a:t> Subgroup.  </a:t>
            </a:r>
            <a:r>
              <a:rPr lang="en-US" sz="1300" dirty="0" err="1" smtClean="0"/>
              <a:t>SRLY</a:t>
            </a:r>
            <a:r>
              <a:rPr lang="en-US" sz="1300" dirty="0" smtClean="0"/>
              <a:t> Subgroup separately determined for each </a:t>
            </a:r>
            <a:r>
              <a:rPr lang="en-US" sz="1300" dirty="0" err="1" smtClean="0"/>
              <a:t>carryback</a:t>
            </a:r>
            <a:r>
              <a:rPr lang="en-US" sz="1300" dirty="0" smtClean="0"/>
              <a:t> or carryover.  Members could potentially be members of more than one </a:t>
            </a:r>
            <a:r>
              <a:rPr lang="en-US" sz="1300" dirty="0" err="1" smtClean="0"/>
              <a:t>SRLY</a:t>
            </a:r>
            <a:r>
              <a:rPr lang="en-US" sz="1300" dirty="0" smtClean="0"/>
              <a:t> Subgroup.</a:t>
            </a:r>
          </a:p>
          <a:p>
            <a:pPr lvl="1"/>
            <a:r>
              <a:rPr lang="en-US" sz="1300" dirty="0" smtClean="0"/>
              <a:t>Carryovers:  Includes member carrying over the loss and each member that was a member of the former group (along with the loss member) that becomes a member of the group for which the loss is carried. (1.1502-21(c)(2)(</a:t>
            </a:r>
            <a:r>
              <a:rPr lang="en-US" sz="1300" dirty="0" err="1" smtClean="0"/>
              <a:t>i</a:t>
            </a:r>
            <a:r>
              <a:rPr lang="en-US" sz="1300" dirty="0" smtClean="0"/>
              <a:t>))</a:t>
            </a:r>
          </a:p>
          <a:p>
            <a:pPr lvl="1"/>
            <a:r>
              <a:rPr lang="en-US" sz="1300" dirty="0" err="1" smtClean="0"/>
              <a:t>Carrybacks</a:t>
            </a:r>
            <a:r>
              <a:rPr lang="en-US" sz="1300" dirty="0" smtClean="0"/>
              <a:t>:  Includes member carrying back the loss and all continuously affiliated members of the same subgroup between the </a:t>
            </a:r>
            <a:r>
              <a:rPr lang="en-US" sz="1300" dirty="0" err="1" smtClean="0"/>
              <a:t>carryback</a:t>
            </a:r>
            <a:r>
              <a:rPr lang="en-US" sz="1300" dirty="0" smtClean="0"/>
              <a:t> year and the year of loss. (1.1502-21(c)(2)(ii))</a:t>
            </a:r>
          </a:p>
          <a:p>
            <a:pPr lvl="1"/>
            <a:r>
              <a:rPr lang="en-US" sz="1300" dirty="0" smtClean="0"/>
              <a:t>Predecessor &amp; Successor Rules apply (all </a:t>
            </a:r>
            <a:r>
              <a:rPr lang="en-US" sz="1300" dirty="0" err="1" smtClean="0"/>
              <a:t>SRLY</a:t>
            </a:r>
            <a:r>
              <a:rPr lang="en-US" sz="1300" dirty="0" smtClean="0"/>
              <a:t> rules, not just to Subgroup). (1.1502-21(f))</a:t>
            </a:r>
          </a:p>
          <a:p>
            <a:pPr lvl="1"/>
            <a:r>
              <a:rPr lang="en-US" sz="1300" dirty="0" smtClean="0"/>
              <a:t>Anti-duplication and anti-avoidance rules apply.</a:t>
            </a:r>
          </a:p>
          <a:p>
            <a:pPr lvl="1"/>
            <a:r>
              <a:rPr lang="en-US" sz="1300" dirty="0" smtClean="0"/>
              <a:t>Rationale of Subgroup Approach:  Former regulations separate member approach too fragmented and subgroup approach consistent with overall single entity principle of consolidated regulations.</a:t>
            </a:r>
          </a:p>
          <a:p>
            <a:r>
              <a:rPr lang="en-US" sz="1300" dirty="0" smtClean="0"/>
              <a:t> </a:t>
            </a:r>
          </a:p>
          <a:p>
            <a:pPr lvl="0"/>
            <a:r>
              <a:rPr lang="en-US" sz="1300" b="1" dirty="0" smtClean="0"/>
              <a:t>Regulation Section 1.1502-15:  </a:t>
            </a:r>
            <a:r>
              <a:rPr lang="en-US" sz="1300" dirty="0" smtClean="0"/>
              <a:t>Recognition of certain built-in losses may be treated as </a:t>
            </a:r>
            <a:r>
              <a:rPr lang="en-US" sz="1300" dirty="0" err="1" smtClean="0"/>
              <a:t>NOL</a:t>
            </a:r>
            <a:r>
              <a:rPr lang="en-US" sz="1300" dirty="0" smtClean="0"/>
              <a:t> or capital losses for purposes of </a:t>
            </a:r>
            <a:r>
              <a:rPr lang="en-US" sz="1300" dirty="0" err="1" smtClean="0"/>
              <a:t>SRLY</a:t>
            </a:r>
            <a:r>
              <a:rPr lang="en-US" sz="1300" dirty="0" smtClean="0"/>
              <a:t> limitations or other special rules could apply.</a:t>
            </a:r>
          </a:p>
          <a:p>
            <a:r>
              <a:rPr lang="en-US" sz="1300" dirty="0" smtClean="0"/>
              <a:t> </a:t>
            </a:r>
          </a:p>
          <a:p>
            <a:pPr lvl="0"/>
            <a:r>
              <a:rPr lang="en-US" sz="1300" b="1" dirty="0" smtClean="0"/>
              <a:t>Regulation Section 1.1502-21(g) Overlap with Section 382:</a:t>
            </a:r>
            <a:r>
              <a:rPr lang="en-US" sz="1300" dirty="0" smtClean="0"/>
              <a:t>  Generally, Section 382 rules apply and </a:t>
            </a:r>
            <a:r>
              <a:rPr lang="en-US" sz="1300" dirty="0" err="1" smtClean="0"/>
              <a:t>SRLY</a:t>
            </a:r>
            <a:r>
              <a:rPr lang="en-US" sz="1300" dirty="0" smtClean="0"/>
              <a:t> limitation rules will not in situations where a corporation becomes a consolidated member (the </a:t>
            </a:r>
            <a:r>
              <a:rPr lang="en-US" sz="1300" dirty="0" err="1" smtClean="0"/>
              <a:t>SRLY</a:t>
            </a:r>
            <a:r>
              <a:rPr lang="en-US" sz="1300" dirty="0" smtClean="0"/>
              <a:t> event) within 6 months of an ownership change that triggers the Section 382 limitations.</a:t>
            </a:r>
          </a:p>
          <a:p>
            <a:endParaRPr lang="en-US" sz="1300" dirty="0" smtClean="0"/>
          </a:p>
        </p:txBody>
      </p:sp>
      <p:sp>
        <p:nvSpPr>
          <p:cNvPr id="4" name="Slide Number Placeholder 3"/>
          <p:cNvSpPr>
            <a:spLocks noGrp="1"/>
          </p:cNvSpPr>
          <p:nvPr>
            <p:ph type="sldNum" sz="quarter" idx="12"/>
          </p:nvPr>
        </p:nvSpPr>
        <p:spPr/>
        <p:txBody>
          <a:bodyPr/>
          <a:lstStyle/>
          <a:p>
            <a:fld id="{594F00E0-4F2D-4BAA-ACEA-CF8AF6E854DA}" type="slidenum">
              <a:rPr lang="en-US" smtClean="0"/>
              <a:pPr/>
              <a:t>8</a:t>
            </a:fld>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b="1" dirty="0" smtClean="0">
                <a:latin typeface="Arial Narrow" pitchFamily="34" charset="0"/>
              </a:rPr>
              <a:t>NOL Limitations</a:t>
            </a:r>
            <a:endParaRPr lang="en-US" sz="3600" b="1" dirty="0">
              <a:latin typeface="Arial Narrow" pitchFamily="34" charset="0"/>
            </a:endParaRPr>
          </a:p>
        </p:txBody>
      </p:sp>
      <p:sp>
        <p:nvSpPr>
          <p:cNvPr id="5" name="Content Placeholder 4"/>
          <p:cNvSpPr>
            <a:spLocks noGrp="1"/>
          </p:cNvSpPr>
          <p:nvPr>
            <p:ph idx="1"/>
          </p:nvPr>
        </p:nvSpPr>
        <p:spPr/>
        <p:txBody>
          <a:bodyPr/>
          <a:lstStyle/>
          <a:p>
            <a:r>
              <a:rPr lang="en-US" dirty="0" smtClean="0">
                <a:latin typeface="Arial Narrow" pitchFamily="34" charset="0"/>
              </a:rPr>
              <a:t>Section 382/383</a:t>
            </a:r>
          </a:p>
          <a:p>
            <a:pPr lvl="1"/>
            <a:r>
              <a:rPr lang="en-US" dirty="0" smtClean="0">
                <a:latin typeface="Arial Narrow" pitchFamily="34" charset="0"/>
              </a:rPr>
              <a:t>Ownership change</a:t>
            </a:r>
          </a:p>
          <a:p>
            <a:pPr lvl="1"/>
            <a:r>
              <a:rPr lang="en-US" dirty="0" smtClean="0">
                <a:latin typeface="Arial Narrow" pitchFamily="34" charset="0"/>
              </a:rPr>
              <a:t>Annual limitation</a:t>
            </a:r>
          </a:p>
          <a:p>
            <a:pPr lvl="1"/>
            <a:r>
              <a:rPr lang="en-US" dirty="0" smtClean="0">
                <a:latin typeface="Arial Narrow" pitchFamily="34" charset="0"/>
              </a:rPr>
              <a:t>Bankruptcy provisions</a:t>
            </a:r>
          </a:p>
          <a:p>
            <a:r>
              <a:rPr lang="en-US" dirty="0" smtClean="0">
                <a:latin typeface="Arial Narrow" pitchFamily="34" charset="0"/>
              </a:rPr>
              <a:t>Section 384</a:t>
            </a:r>
          </a:p>
          <a:p>
            <a:r>
              <a:rPr lang="en-US" dirty="0" smtClean="0">
                <a:latin typeface="Arial Narrow" pitchFamily="34" charset="0"/>
              </a:rPr>
              <a:t>CERT Limitations</a:t>
            </a:r>
            <a:endParaRPr lang="en-US" dirty="0">
              <a:latin typeface="Arial Narrow" pitchFamily="34" charset="0"/>
            </a:endParaRP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sng"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sng"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4435</Words>
  <Application>Microsoft Office PowerPoint</Application>
  <PresentationFormat>On-screen Show (4:3)</PresentationFormat>
  <Paragraphs>429</Paragraphs>
  <Slides>50</Slides>
  <Notes>50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Default Design</vt:lpstr>
      <vt:lpstr>FBA Insurance Tax Seminar</vt:lpstr>
      <vt:lpstr>Outline</vt:lpstr>
      <vt:lpstr>Loss Limitations – Fundamentals</vt:lpstr>
      <vt:lpstr>Loss Limitations – Fundamentals</vt:lpstr>
      <vt:lpstr>Consolidated NOL’s (CNOL’s) &amp; SRLY Limitations</vt:lpstr>
      <vt:lpstr>Consolidated NOL’s (CNOL’s) &amp; SRLY Limitations</vt:lpstr>
      <vt:lpstr>Illustration of SRLY Rules (Based on Examples in Regulations)</vt:lpstr>
      <vt:lpstr>SRLY Rules – Other Considerations</vt:lpstr>
      <vt:lpstr>NOL Limitations</vt:lpstr>
      <vt:lpstr>Section 382 – General rules</vt:lpstr>
      <vt:lpstr>Section 382 – Loss Corporation</vt:lpstr>
      <vt:lpstr>Section 382 – Testing period</vt:lpstr>
      <vt:lpstr>Section 382 – Stock</vt:lpstr>
      <vt:lpstr>Section 382 – Treatment of options</vt:lpstr>
      <vt:lpstr>Section 382 – Constructive Ownership</vt:lpstr>
      <vt:lpstr>Section 382 – 5% Shareholder Rules</vt:lpstr>
      <vt:lpstr>Bankruptcy and Section 382(l)(5)</vt:lpstr>
      <vt:lpstr>Requirements of Sections 382(l)(5)</vt:lpstr>
      <vt:lpstr>Section 382(l)(5): Interest haircut</vt:lpstr>
      <vt:lpstr>Bankruptcy and Section 382(l)(6)</vt:lpstr>
      <vt:lpstr>Annual Limitation</vt:lpstr>
      <vt:lpstr>Built-in Gains and Losses (continued)</vt:lpstr>
      <vt:lpstr>Built-in Gains and Losses (continued)</vt:lpstr>
      <vt:lpstr>Built in Gains &amp; Losses (continued)</vt:lpstr>
      <vt:lpstr>Section 382 – Built in Gains &amp; Losses </vt:lpstr>
      <vt:lpstr>Section 382 – Built in Gains &amp; Losses </vt:lpstr>
      <vt:lpstr>Consolidated NUBIG/NUBIL </vt:lpstr>
      <vt:lpstr>Members Included in the  Loss Group NUBIL Determination</vt:lpstr>
      <vt:lpstr>SRLY/Sec. 382 Overlap</vt:lpstr>
      <vt:lpstr>Section 384</vt:lpstr>
      <vt:lpstr>Section 384: Control</vt:lpstr>
      <vt:lpstr>Section 172(h) CERT Limitations</vt:lpstr>
      <vt:lpstr>Section 172(h) CERT Limitations</vt:lpstr>
      <vt:lpstr>Section 172(h) CERT Limitations</vt:lpstr>
      <vt:lpstr>Section 172(h) CERT Limitations</vt:lpstr>
      <vt:lpstr>Nonlife Losses Against Life Income</vt:lpstr>
      <vt:lpstr>Nonlife Losses Against Life Income (cont’d)</vt:lpstr>
      <vt:lpstr>Nonlife Losses Against Life Income (cont’d)</vt:lpstr>
      <vt:lpstr>Slide 39</vt:lpstr>
      <vt:lpstr>Nonlife Losses Against Life Income (cont’d)</vt:lpstr>
      <vt:lpstr>Nonlife Losses Against Life Income  (cont’d)</vt:lpstr>
      <vt:lpstr>Slide 42</vt:lpstr>
      <vt:lpstr>Slide 43</vt:lpstr>
      <vt:lpstr>Slide 44</vt:lpstr>
      <vt:lpstr>Special Rules and Certain Modifications to the General Consolidated Return Provisions</vt:lpstr>
      <vt:lpstr>Basic Framework of § 1.1502-47</vt:lpstr>
      <vt:lpstr>Basic Framework of § 1.1502-47 (continued)</vt:lpstr>
      <vt:lpstr>Nonlife Losses Against Life Income  (cont’d)</vt:lpstr>
      <vt:lpstr>Life/Nonlife Consolidation Example #1 - Subgroup Taxable Income/(Loss) – With 35% Nonlife Loss Limit</vt:lpstr>
      <vt:lpstr>Life/Nonlife Consolidation Example #2 - Subgroup Taxable Income/(Loss) – Nonlife Subgroup includes Ineligible Losses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FBA Insurance Tax Seminar</dc:title>
  <cp:lastModifiedBy>Kate Faenza</cp:lastModifiedBy>
  <cp:revision>1</cp:revision>
  <dcterms:modified xsi:type="dcterms:W3CDTF">2012-05-16T19:42:50Z</dcterms:modified>
</cp:coreProperties>
</file>